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82" r:id="rId3"/>
    <p:sldId id="383" r:id="rId4"/>
    <p:sldId id="384" r:id="rId5"/>
    <p:sldId id="385" r:id="rId6"/>
    <p:sldId id="526" r:id="rId7"/>
    <p:sldId id="386" r:id="rId8"/>
    <p:sldId id="381" r:id="rId9"/>
    <p:sldId id="387" r:id="rId10"/>
    <p:sldId id="432" r:id="rId11"/>
    <p:sldId id="433" r:id="rId12"/>
    <p:sldId id="436" r:id="rId13"/>
    <p:sldId id="437" r:id="rId14"/>
    <p:sldId id="438" r:id="rId15"/>
    <p:sldId id="439" r:id="rId16"/>
    <p:sldId id="440" r:id="rId17"/>
    <p:sldId id="441" r:id="rId18"/>
    <p:sldId id="442" r:id="rId19"/>
    <p:sldId id="514" r:id="rId20"/>
    <p:sldId id="443" r:id="rId21"/>
    <p:sldId id="444" r:id="rId22"/>
    <p:sldId id="445" r:id="rId23"/>
    <p:sldId id="515" r:id="rId24"/>
    <p:sldId id="446" r:id="rId25"/>
    <p:sldId id="447" r:id="rId26"/>
    <p:sldId id="448" r:id="rId27"/>
    <p:sldId id="449" r:id="rId28"/>
    <p:sldId id="450" r:id="rId29"/>
    <p:sldId id="451" r:id="rId30"/>
    <p:sldId id="452" r:id="rId31"/>
    <p:sldId id="453" r:id="rId32"/>
    <p:sldId id="454" r:id="rId33"/>
    <p:sldId id="455" r:id="rId34"/>
    <p:sldId id="509" r:id="rId35"/>
    <p:sldId id="510" r:id="rId36"/>
    <p:sldId id="512" r:id="rId37"/>
    <p:sldId id="513" r:id="rId38"/>
    <p:sldId id="263" r:id="rId39"/>
    <p:sldId id="265" r:id="rId40"/>
    <p:sldId id="269" r:id="rId41"/>
    <p:sldId id="268" r:id="rId42"/>
    <p:sldId id="267" r:id="rId43"/>
    <p:sldId id="394" r:id="rId44"/>
    <p:sldId id="395" r:id="rId45"/>
    <p:sldId id="396" r:id="rId46"/>
    <p:sldId id="397" r:id="rId47"/>
    <p:sldId id="398" r:id="rId48"/>
    <p:sldId id="399" r:id="rId49"/>
    <p:sldId id="400" r:id="rId50"/>
    <p:sldId id="516" r:id="rId51"/>
    <p:sldId id="426" r:id="rId52"/>
    <p:sldId id="427" r:id="rId53"/>
    <p:sldId id="499" r:id="rId54"/>
    <p:sldId id="525" r:id="rId55"/>
    <p:sldId id="500" r:id="rId56"/>
    <p:sldId id="498" r:id="rId57"/>
    <p:sldId id="524" r:id="rId5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26" autoAdjust="0"/>
    <p:restoredTop sz="94660"/>
  </p:normalViewPr>
  <p:slideViewPr>
    <p:cSldViewPr snapToGrid="0">
      <p:cViewPr varScale="1">
        <p:scale>
          <a:sx n="88" d="100"/>
          <a:sy n="88" d="100"/>
        </p:scale>
        <p:origin x="-317" y="-77"/>
      </p:cViewPr>
      <p:guideLst>
        <p:guide orient="horz" pos="2160"/>
        <p:guide pos="3840"/>
      </p:guideLst>
    </p:cSldViewPr>
  </p:slideViewPr>
  <p:notesTextViewPr>
    <p:cViewPr>
      <p:scale>
        <a:sx n="1" d="1"/>
        <a:sy n="1" d="1"/>
      </p:scale>
      <p:origin x="0" y="0"/>
    </p:cViewPr>
  </p:notesTextViewPr>
  <p:sorterViewPr>
    <p:cViewPr>
      <p:scale>
        <a:sx n="196" d="100"/>
        <a:sy n="196" d="100"/>
      </p:scale>
      <p:origin x="0" y="-1705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media/image1.png>
</file>

<file path=ppt/media/image10.png>
</file>

<file path=ppt/media/image11.png>
</file>

<file path=ppt/media/image12.png>
</file>

<file path=ppt/media/image13.gif>
</file>

<file path=ppt/media/image14.gif>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fr-FR" smtClean="0"/>
              <a:t>Modifiez le style du titre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Modifier le style des sous-titres du masque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fr-FR" smtClean="0"/>
              <a:t>Modifiez le style du titre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fr-FR" smtClean="0"/>
              <a:t>Modifiez le style du titre</a:t>
            </a:r>
            <a:endParaRPr lang="en-US" dirty="0"/>
          </a:p>
        </p:txBody>
      </p:sp>
      <p:sp>
        <p:nvSpPr>
          <p:cNvPr id="3" name="Content Placeholder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6/8/2021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fr-FR" smtClean="0"/>
              <a:t>Modifiez le style du titre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2A54C80-263E-416B-A8E0-580EDEADCBDC}" type="datetimeFigureOut">
              <a:rPr lang="en-US" dirty="0"/>
              <a:t>6/8/2021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B61BEF0D-F0BB-DE4B-95CE-6DB70DBA9567}" type="datetimeFigureOut">
              <a:rPr lang="en-US" dirty="0"/>
              <a:pPr/>
              <a:t>6/8/2021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fr-FR" smtClean="0"/>
              <a:t>Modifiez le style du titre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6/8/2021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netlogor.predictiveecology.org/articles/NLR-Dictionary.html" TargetMode="External"/><Relationship Id="rId2" Type="http://schemas.openxmlformats.org/officeDocument/2006/relationships/hyperlink" Target="http://netlogor.predictiveecology.org/articles/ProgrammingGuide.html"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111/ecog.04516"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roups.google.com/g/netlogor" TargetMode="External"/><Relationship Id="rId2" Type="http://schemas.openxmlformats.org/officeDocument/2006/relationships/hyperlink" Target="https://github.com/PredictiveEcology/NetLogo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233265" y="1850316"/>
            <a:ext cx="10412963" cy="2395363"/>
          </a:xfrm>
        </p:spPr>
        <p:txBody>
          <a:bodyPr/>
          <a:lstStyle/>
          <a:p>
            <a:pPr algn="ctr"/>
            <a:r>
              <a:rPr lang="en-US" sz="4000" dirty="0" smtClean="0"/>
              <a:t>Individual-based models &amp;</a:t>
            </a:r>
            <a:br>
              <a:rPr lang="en-US" sz="4000" dirty="0" smtClean="0"/>
            </a:br>
            <a:r>
              <a:rPr lang="en-US" sz="4000" dirty="0" smtClean="0"/>
              <a:t>Spatially explicit individual-based models</a:t>
            </a:r>
            <a:br>
              <a:rPr lang="en-US" sz="4000" dirty="0" smtClean="0"/>
            </a:br>
            <a:r>
              <a:rPr lang="en-US" sz="4000" dirty="0" smtClean="0"/>
              <a:t>with </a:t>
            </a:r>
            <a:r>
              <a:rPr lang="en-US" sz="4000" dirty="0" err="1"/>
              <a:t>NetLogoR</a:t>
            </a:r>
            <a:endParaRPr lang="fr-CA" sz="4000" dirty="0"/>
          </a:p>
        </p:txBody>
      </p:sp>
      <p:sp>
        <p:nvSpPr>
          <p:cNvPr id="3" name="Sous-titre 2"/>
          <p:cNvSpPr>
            <a:spLocks noGrp="1"/>
          </p:cNvSpPr>
          <p:nvPr>
            <p:ph type="subTitle" idx="1"/>
          </p:nvPr>
        </p:nvSpPr>
        <p:spPr>
          <a:xfrm>
            <a:off x="233265" y="5761101"/>
            <a:ext cx="10412963" cy="1096899"/>
          </a:xfrm>
        </p:spPr>
        <p:txBody>
          <a:bodyPr/>
          <a:lstStyle/>
          <a:p>
            <a:pPr algn="ctr">
              <a:spcBef>
                <a:spcPts val="0"/>
              </a:spcBef>
            </a:pPr>
            <a:r>
              <a:rPr lang="fr-CA" b="1" dirty="0" smtClean="0"/>
              <a:t>Sarah</a:t>
            </a:r>
            <a:r>
              <a:rPr lang="fr-CA" b="1" dirty="0"/>
              <a:t> </a:t>
            </a:r>
            <a:r>
              <a:rPr lang="fr-CA" b="1" dirty="0" err="1" smtClean="0"/>
              <a:t>Bauduin</a:t>
            </a:r>
            <a:r>
              <a:rPr lang="fr-CA" b="1" dirty="0" smtClean="0"/>
              <a:t> -</a:t>
            </a:r>
            <a:r>
              <a:rPr lang="fr-CA" dirty="0" smtClean="0"/>
              <a:t> Chargée de recherche à l’OFB</a:t>
            </a:r>
          </a:p>
          <a:p>
            <a:pPr algn="ctr">
              <a:spcBef>
                <a:spcPts val="0"/>
              </a:spcBef>
            </a:pPr>
            <a:r>
              <a:rPr lang="fr-CA" dirty="0" smtClean="0"/>
              <a:t>Équipe Loup-Lynx, </a:t>
            </a:r>
            <a:r>
              <a:rPr lang="fr-FR" dirty="0"/>
              <a:t>Unité Prédateurs Animaux Déprédateurs et Exotiques</a:t>
            </a:r>
            <a:endParaRPr lang="fr-CA" dirty="0"/>
          </a:p>
        </p:txBody>
      </p:sp>
      <p:pic>
        <p:nvPicPr>
          <p:cNvPr id="5" name="Image 4"/>
          <p:cNvPicPr>
            <a:picLocks noChangeAspect="1"/>
          </p:cNvPicPr>
          <p:nvPr/>
        </p:nvPicPr>
        <p:blipFill rotWithShape="1">
          <a:blip r:embed="rId2"/>
          <a:srcRect l="22662" r="22503"/>
          <a:stretch/>
        </p:blipFill>
        <p:spPr>
          <a:xfrm>
            <a:off x="233265" y="5390388"/>
            <a:ext cx="1073020" cy="1467611"/>
          </a:xfrm>
          <a:prstGeom prst="rect">
            <a:avLst/>
          </a:prstGeom>
        </p:spPr>
      </p:pic>
      <p:sp>
        <p:nvSpPr>
          <p:cNvPr id="6" name="Sous-titre 2"/>
          <p:cNvSpPr txBox="1">
            <a:spLocks/>
          </p:cNvSpPr>
          <p:nvPr/>
        </p:nvSpPr>
        <p:spPr>
          <a:xfrm>
            <a:off x="7412020" y="544156"/>
            <a:ext cx="4779980" cy="1096899"/>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spcBef>
                <a:spcPts val="0"/>
              </a:spcBef>
            </a:pPr>
            <a:r>
              <a:rPr lang="fr-CA" b="1" dirty="0" smtClean="0"/>
              <a:t>21-22 Juin 2021</a:t>
            </a:r>
            <a:endParaRPr lang="fr-CA" dirty="0" smtClean="0"/>
          </a:p>
        </p:txBody>
      </p:sp>
    </p:spTree>
    <p:extLst>
      <p:ext uri="{BB962C8B-B14F-4D97-AF65-F5344CB8AC3E}">
        <p14:creationId xmlns:p14="http://schemas.microsoft.com/office/powerpoint/2010/main" val="13209482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in details</a:t>
            </a:r>
            <a:endParaRPr lang="fr-CA" dirty="0"/>
          </a:p>
        </p:txBody>
      </p:sp>
    </p:spTree>
    <p:extLst>
      <p:ext uri="{BB962C8B-B14F-4D97-AF65-F5344CB8AC3E}">
        <p14:creationId xmlns:p14="http://schemas.microsoft.com/office/powerpoint/2010/main" val="32610616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409252"/>
            <a:ext cx="8596668" cy="5249731"/>
          </a:xfrm>
        </p:spPr>
        <p:txBody>
          <a:bodyPr>
            <a:normAutofit/>
          </a:bodyPr>
          <a:lstStyle/>
          <a:p>
            <a:r>
              <a:rPr lang="fr-CA" dirty="0" err="1"/>
              <a:t>Provides</a:t>
            </a:r>
            <a:r>
              <a:rPr lang="fr-CA" dirty="0"/>
              <a:t> </a:t>
            </a:r>
            <a:r>
              <a:rPr lang="fr-CA" dirty="0" smtClean="0"/>
              <a:t>new classes</a:t>
            </a:r>
            <a:endParaRPr lang="fr-CA" dirty="0"/>
          </a:p>
          <a:p>
            <a:pPr lvl="1"/>
            <a:r>
              <a:rPr lang="fr-CA" dirty="0" err="1" smtClean="0"/>
              <a:t>Landscapes</a:t>
            </a:r>
            <a:endParaRPr lang="fr-CA" dirty="0" smtClean="0"/>
          </a:p>
          <a:p>
            <a:pPr lvl="2"/>
            <a:r>
              <a:rPr lang="fr-CA" dirty="0" err="1"/>
              <a:t>worldMatrix</a:t>
            </a:r>
            <a:r>
              <a:rPr lang="fr-CA" dirty="0"/>
              <a:t> and </a:t>
            </a:r>
            <a:r>
              <a:rPr lang="fr-CA" dirty="0" err="1"/>
              <a:t>worldArray</a:t>
            </a:r>
            <a:endParaRPr lang="fr-CA" dirty="0" smtClean="0"/>
          </a:p>
          <a:p>
            <a:pPr lvl="2"/>
            <a:r>
              <a:rPr lang="fr-CA" dirty="0" err="1" smtClean="0"/>
              <a:t>Landscape</a:t>
            </a:r>
            <a:r>
              <a:rPr lang="fr-CA" dirty="0" smtClean="0"/>
              <a:t> </a:t>
            </a:r>
            <a:r>
              <a:rPr lang="fr-CA" dirty="0" err="1" smtClean="0"/>
              <a:t>cells</a:t>
            </a:r>
            <a:r>
              <a:rPr lang="fr-CA" dirty="0" smtClean="0"/>
              <a:t> are « patches »</a:t>
            </a:r>
            <a:endParaRPr lang="fr-CA" dirty="0"/>
          </a:p>
          <a:p>
            <a:pPr lvl="1"/>
            <a:r>
              <a:rPr lang="fr-CA" dirty="0" smtClean="0"/>
              <a:t>Mobile agents</a:t>
            </a:r>
          </a:p>
          <a:p>
            <a:pPr lvl="2"/>
            <a:r>
              <a:rPr lang="fr-CA" dirty="0" err="1" smtClean="0"/>
              <a:t>agentMatrix</a:t>
            </a:r>
            <a:r>
              <a:rPr lang="fr-CA" dirty="0" smtClean="0"/>
              <a:t> (</a:t>
            </a:r>
            <a:r>
              <a:rPr lang="fr-CA" dirty="0" err="1" smtClean="0"/>
              <a:t>faster</a:t>
            </a:r>
            <a:r>
              <a:rPr lang="fr-CA" dirty="0" smtClean="0"/>
              <a:t> </a:t>
            </a:r>
            <a:r>
              <a:rPr lang="fr-CA" dirty="0"/>
              <a:t>version of </a:t>
            </a:r>
            <a:r>
              <a:rPr lang="fr-CA" dirty="0" err="1" smtClean="0"/>
              <a:t>SpatialPointsDataFrame</a:t>
            </a:r>
            <a:r>
              <a:rPr lang="fr-CA" dirty="0" smtClean="0"/>
              <a:t>)</a:t>
            </a:r>
            <a:endParaRPr lang="fr-CA" dirty="0"/>
          </a:p>
          <a:p>
            <a:pPr lvl="2"/>
            <a:r>
              <a:rPr lang="fr-CA" dirty="0" err="1" smtClean="0"/>
              <a:t>Called</a:t>
            </a:r>
            <a:r>
              <a:rPr lang="fr-CA" dirty="0" smtClean="0"/>
              <a:t> « </a:t>
            </a:r>
            <a:r>
              <a:rPr lang="fr-CA" dirty="0" err="1" smtClean="0"/>
              <a:t>turtles</a:t>
            </a:r>
            <a:r>
              <a:rPr lang="fr-CA" dirty="0" smtClean="0"/>
              <a:t> »</a:t>
            </a:r>
            <a:endParaRPr lang="fr-CA" dirty="0"/>
          </a:p>
          <a:p>
            <a:endParaRPr lang="fr-CA" dirty="0"/>
          </a:p>
          <a:p>
            <a:r>
              <a:rPr lang="fr-CA" dirty="0"/>
              <a:t>And </a:t>
            </a:r>
            <a:r>
              <a:rPr lang="fr-CA" dirty="0" err="1" smtClean="0"/>
              <a:t>functions</a:t>
            </a:r>
            <a:endParaRPr lang="fr-CA" dirty="0"/>
          </a:p>
          <a:p>
            <a:pPr lvl="1"/>
            <a:r>
              <a:rPr lang="fr-CA" dirty="0" err="1" smtClean="0"/>
              <a:t>Movement</a:t>
            </a:r>
            <a:endParaRPr lang="fr-CA" dirty="0"/>
          </a:p>
          <a:p>
            <a:pPr lvl="1"/>
            <a:r>
              <a:rPr lang="fr-CA" dirty="0" err="1"/>
              <a:t>Landscape</a:t>
            </a:r>
            <a:r>
              <a:rPr lang="fr-CA" dirty="0"/>
              <a:t>/</a:t>
            </a:r>
            <a:r>
              <a:rPr lang="fr-CA" dirty="0" err="1"/>
              <a:t>individual</a:t>
            </a:r>
            <a:r>
              <a:rPr lang="fr-CA" dirty="0"/>
              <a:t> interactions</a:t>
            </a:r>
          </a:p>
          <a:p>
            <a:pPr lvl="1"/>
            <a:r>
              <a:rPr lang="fr-CA" dirty="0"/>
              <a:t>Population </a:t>
            </a:r>
            <a:r>
              <a:rPr lang="fr-CA" dirty="0" err="1"/>
              <a:t>dynamics</a:t>
            </a:r>
            <a:endParaRPr lang="fr-CA" dirty="0"/>
          </a:p>
          <a:p>
            <a:pPr lvl="1"/>
            <a:r>
              <a:rPr lang="fr-CA" dirty="0" smtClean="0"/>
              <a:t>…</a:t>
            </a:r>
          </a:p>
          <a:p>
            <a:endParaRPr lang="fr-CA" dirty="0" smtClean="0"/>
          </a:p>
          <a:p>
            <a:pPr lvl="1"/>
            <a:endParaRPr lang="fr-CA" dirty="0"/>
          </a:p>
        </p:txBody>
      </p:sp>
    </p:spTree>
    <p:extLst>
      <p:ext uri="{BB962C8B-B14F-4D97-AF65-F5344CB8AC3E}">
        <p14:creationId xmlns:p14="http://schemas.microsoft.com/office/powerpoint/2010/main" val="3914081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324307"/>
            <a:ext cx="9886675" cy="1320800"/>
          </a:xfrm>
        </p:spPr>
        <p:txBody>
          <a:bodyPr/>
          <a:lstStyle/>
          <a:p>
            <a:r>
              <a:rPr lang="fr-CA" dirty="0" smtClean="0"/>
              <a:t>Main </a:t>
            </a:r>
            <a:r>
              <a:rPr lang="fr-CA" dirty="0" err="1" smtClean="0"/>
              <a:t>steps</a:t>
            </a:r>
            <a:r>
              <a:rPr lang="fr-CA" dirty="0" smtClean="0"/>
              <a:t> to </a:t>
            </a:r>
            <a:r>
              <a:rPr lang="fr-CA" dirty="0" err="1" smtClean="0"/>
              <a:t>build</a:t>
            </a:r>
            <a:r>
              <a:rPr lang="fr-CA" dirty="0" smtClean="0"/>
              <a:t> an IBM </a:t>
            </a:r>
            <a:r>
              <a:rPr lang="fr-CA" dirty="0" err="1" smtClean="0"/>
              <a:t>with</a:t>
            </a:r>
            <a:r>
              <a:rPr lang="fr-CA" dirty="0" smtClean="0"/>
              <a:t> </a:t>
            </a:r>
            <a:r>
              <a:rPr lang="fr-CA" dirty="0" err="1" smtClean="0"/>
              <a:t>NetLogoR</a:t>
            </a:r>
            <a:endParaRPr lang="fr-CA" dirty="0"/>
          </a:p>
        </p:txBody>
      </p:sp>
      <p:sp>
        <p:nvSpPr>
          <p:cNvPr id="3" name="Espace réservé du contenu 2"/>
          <p:cNvSpPr>
            <a:spLocks noGrp="1"/>
          </p:cNvSpPr>
          <p:nvPr>
            <p:ph idx="1"/>
          </p:nvPr>
        </p:nvSpPr>
        <p:spPr>
          <a:xfrm>
            <a:off x="395021" y="1243584"/>
            <a:ext cx="10351007" cy="5464453"/>
          </a:xfrm>
        </p:spPr>
        <p:txBody>
          <a:bodyPr>
            <a:normAutofit fontScale="85000" lnSpcReduction="10000"/>
          </a:bodyPr>
          <a:lstStyle/>
          <a:p>
            <a:r>
              <a:rPr lang="en-US" dirty="0" smtClean="0"/>
              <a:t>Draw the </a:t>
            </a:r>
            <a:r>
              <a:rPr lang="en-US" sz="2100" b="1" u="sng" dirty="0" smtClean="0"/>
              <a:t>model diagram</a:t>
            </a:r>
            <a:r>
              <a:rPr lang="en-US" sz="2100" dirty="0" smtClean="0"/>
              <a:t> </a:t>
            </a:r>
            <a:r>
              <a:rPr lang="en-US" dirty="0" smtClean="0"/>
              <a:t>to define the workflow</a:t>
            </a:r>
            <a:r>
              <a:rPr lang="en-US" dirty="0"/>
              <a:t> </a:t>
            </a:r>
            <a:r>
              <a:rPr lang="en-US" dirty="0" smtClean="0"/>
              <a:t>and identify the different processes and their relationships.</a:t>
            </a:r>
            <a:endParaRPr lang="en-US" dirty="0"/>
          </a:p>
          <a:p>
            <a:r>
              <a:rPr lang="en-US" dirty="0" smtClean="0"/>
              <a:t>Create </a:t>
            </a:r>
            <a:r>
              <a:rPr lang="en-US" dirty="0"/>
              <a:t>the world in which the agents will evolve with the function </a:t>
            </a:r>
            <a:r>
              <a:rPr lang="en-US" sz="2100" b="1" u="sng" dirty="0" err="1"/>
              <a:t>createWorld</a:t>
            </a:r>
            <a:r>
              <a:rPr lang="en-US" sz="2100" b="1" u="sng" dirty="0" smtClean="0"/>
              <a:t>()</a:t>
            </a:r>
            <a:r>
              <a:rPr lang="en-US" sz="2100" dirty="0" smtClean="0"/>
              <a:t> </a:t>
            </a:r>
            <a:r>
              <a:rPr lang="en-US" dirty="0" smtClean="0"/>
              <a:t>and assign patch values if necessary. Visualize </a:t>
            </a:r>
            <a:r>
              <a:rPr lang="en-US" dirty="0"/>
              <a:t>the world with plot(</a:t>
            </a:r>
            <a:r>
              <a:rPr lang="en-US" dirty="0" err="1"/>
              <a:t>nameWorld</a:t>
            </a:r>
            <a:r>
              <a:rPr lang="en-US" dirty="0" smtClean="0"/>
              <a:t>).</a:t>
            </a:r>
            <a:endParaRPr lang="en-US" dirty="0"/>
          </a:p>
          <a:p>
            <a:r>
              <a:rPr lang="en-US" dirty="0"/>
              <a:t>Create the turtles (i.e., moving agents) with the function </a:t>
            </a:r>
            <a:r>
              <a:rPr lang="en-US" sz="2100" b="1" u="sng" dirty="0" err="1"/>
              <a:t>createTurtles</a:t>
            </a:r>
            <a:r>
              <a:rPr lang="en-US" sz="2100" b="1" u="sng" dirty="0"/>
              <a:t>()</a:t>
            </a:r>
            <a:r>
              <a:rPr lang="en-US" dirty="0"/>
              <a:t>. </a:t>
            </a:r>
            <a:r>
              <a:rPr lang="en-US" dirty="0" smtClean="0"/>
              <a:t>Visualize </a:t>
            </a:r>
            <a:r>
              <a:rPr lang="en-US" dirty="0"/>
              <a:t>the turtles by plotting them on the world with </a:t>
            </a:r>
            <a:r>
              <a:rPr lang="en-US" dirty="0" smtClean="0"/>
              <a:t>points(</a:t>
            </a:r>
            <a:r>
              <a:rPr lang="en-US" dirty="0" err="1" smtClean="0"/>
              <a:t>nameTurtles</a:t>
            </a:r>
            <a:r>
              <a:rPr lang="en-US" dirty="0" smtClean="0"/>
              <a:t>).</a:t>
            </a:r>
            <a:endParaRPr lang="en-US" dirty="0"/>
          </a:p>
          <a:p>
            <a:r>
              <a:rPr lang="en-US" sz="2100" b="1" u="sng" dirty="0"/>
              <a:t>Create the different </a:t>
            </a:r>
            <a:r>
              <a:rPr lang="en-US" sz="2100" b="1" u="sng" dirty="0" smtClean="0"/>
              <a:t>processes </a:t>
            </a:r>
            <a:r>
              <a:rPr lang="en-US" dirty="0" smtClean="0"/>
              <a:t>(i.e</a:t>
            </a:r>
            <a:r>
              <a:rPr lang="en-US" dirty="0"/>
              <a:t>., functions affecting the </a:t>
            </a:r>
            <a:r>
              <a:rPr lang="en-US" dirty="0" smtClean="0"/>
              <a:t>patches and/or turtles) </a:t>
            </a:r>
            <a:r>
              <a:rPr lang="en-US" dirty="0"/>
              <a:t>by using the </a:t>
            </a:r>
            <a:r>
              <a:rPr lang="en-US" dirty="0" err="1"/>
              <a:t>NetLogoR</a:t>
            </a:r>
            <a:r>
              <a:rPr lang="en-US" dirty="0"/>
              <a:t> functions, the R functions or some from other packages</a:t>
            </a:r>
            <a:r>
              <a:rPr lang="en-US" dirty="0" smtClean="0"/>
              <a:t>.</a:t>
            </a:r>
          </a:p>
          <a:p>
            <a:r>
              <a:rPr lang="en-US" dirty="0" smtClean="0"/>
              <a:t>Don’t hesitate to use </a:t>
            </a:r>
            <a:r>
              <a:rPr lang="en-US" sz="2100" b="1" u="sng" dirty="0" smtClean="0"/>
              <a:t>help()</a:t>
            </a:r>
            <a:r>
              <a:rPr lang="en-US" sz="2100" dirty="0" smtClean="0"/>
              <a:t> </a:t>
            </a:r>
            <a:r>
              <a:rPr lang="en-US" dirty="0" smtClean="0"/>
              <a:t>to understand how </a:t>
            </a:r>
            <a:r>
              <a:rPr lang="en-US" dirty="0" err="1" smtClean="0"/>
              <a:t>NetLogoR</a:t>
            </a:r>
            <a:r>
              <a:rPr lang="en-US" dirty="0" smtClean="0"/>
              <a:t> functions and their arguments work. Don’t hesitate to look at the </a:t>
            </a:r>
            <a:r>
              <a:rPr lang="en-US" sz="2100" b="1" u="sng" dirty="0" smtClean="0"/>
              <a:t>list of </a:t>
            </a:r>
            <a:r>
              <a:rPr lang="en-US" sz="2100" b="1" u="sng" dirty="0" err="1" smtClean="0"/>
              <a:t>NetLogoR</a:t>
            </a:r>
            <a:r>
              <a:rPr lang="en-US" sz="2100" b="1" u="sng" dirty="0" smtClean="0"/>
              <a:t> functions </a:t>
            </a:r>
            <a:r>
              <a:rPr lang="en-US" dirty="0" smtClean="0"/>
              <a:t>to find a function which already does what you want to do.</a:t>
            </a:r>
            <a:endParaRPr lang="en-US" dirty="0"/>
          </a:p>
          <a:p>
            <a:r>
              <a:rPr lang="en-US" sz="2100" b="1" u="sng" dirty="0" smtClean="0"/>
              <a:t>Test</a:t>
            </a:r>
            <a:r>
              <a:rPr lang="en-US" sz="2100" dirty="0" smtClean="0"/>
              <a:t> </a:t>
            </a:r>
            <a:r>
              <a:rPr lang="en-US" dirty="0"/>
              <a:t>the different </a:t>
            </a:r>
            <a:r>
              <a:rPr lang="en-US" dirty="0" smtClean="0"/>
              <a:t>processes individually </a:t>
            </a:r>
            <a:r>
              <a:rPr lang="en-US" sz="2100" b="1" u="sng" dirty="0"/>
              <a:t>with a small world and a few numbers of turtles </a:t>
            </a:r>
            <a:r>
              <a:rPr lang="en-US" dirty="0"/>
              <a:t>to make sure the code is doing what you want it to do</a:t>
            </a:r>
            <a:r>
              <a:rPr lang="en-US" dirty="0" smtClean="0"/>
              <a:t>.</a:t>
            </a:r>
          </a:p>
          <a:p>
            <a:r>
              <a:rPr lang="en-US" sz="2100" b="1" u="sng" dirty="0" smtClean="0"/>
              <a:t>Plot</a:t>
            </a:r>
            <a:r>
              <a:rPr lang="en-US" sz="2100" dirty="0" smtClean="0"/>
              <a:t> </a:t>
            </a:r>
            <a:r>
              <a:rPr lang="en-US" dirty="0" smtClean="0"/>
              <a:t>regularly to </a:t>
            </a:r>
            <a:r>
              <a:rPr lang="en-US" dirty="0"/>
              <a:t>make sure the code is doing what you want it to </a:t>
            </a:r>
            <a:r>
              <a:rPr lang="en-US" dirty="0" smtClean="0"/>
              <a:t>do. Visuals are of great help to spot bugs in model. Also </a:t>
            </a:r>
            <a:r>
              <a:rPr lang="en-US" sz="2100" b="1" u="sng" dirty="0" smtClean="0"/>
              <a:t>display </a:t>
            </a:r>
            <a:r>
              <a:rPr lang="en-US" sz="2100" b="1" u="sng" dirty="0"/>
              <a:t>elements</a:t>
            </a:r>
            <a:r>
              <a:rPr lang="en-US" sz="2100" b="1" u="sng" dirty="0" smtClean="0"/>
              <a:t> </a:t>
            </a:r>
            <a:r>
              <a:rPr lang="en-US" dirty="0" smtClean="0"/>
              <a:t>(what’s inside the world and the turtles objects) regularly.</a:t>
            </a:r>
          </a:p>
          <a:p>
            <a:r>
              <a:rPr lang="en-US" dirty="0" smtClean="0"/>
              <a:t>Then</a:t>
            </a:r>
            <a:r>
              <a:rPr lang="en-US" dirty="0"/>
              <a:t>, build the </a:t>
            </a:r>
            <a:r>
              <a:rPr lang="en-US" sz="2100" b="1" u="sng" dirty="0"/>
              <a:t>main procedure </a:t>
            </a:r>
            <a:r>
              <a:rPr lang="en-US" dirty="0"/>
              <a:t>for the </a:t>
            </a:r>
            <a:r>
              <a:rPr lang="en-US" dirty="0" smtClean="0"/>
              <a:t>model (e.g., with a for-loop </a:t>
            </a:r>
            <a:r>
              <a:rPr lang="en-US" dirty="0"/>
              <a:t>or a scheduler </a:t>
            </a:r>
            <a:r>
              <a:rPr lang="en-US" dirty="0" smtClean="0"/>
              <a:t>function). The </a:t>
            </a:r>
            <a:r>
              <a:rPr lang="en-US" dirty="0"/>
              <a:t>functions placed inside the for-loop or the scheduler function will be iterated the number of time steps defined. </a:t>
            </a:r>
            <a:endParaRPr lang="en-US" dirty="0" smtClean="0"/>
          </a:p>
          <a:p>
            <a:r>
              <a:rPr lang="en-US" dirty="0" smtClean="0"/>
              <a:t>Create </a:t>
            </a:r>
            <a:r>
              <a:rPr lang="en-US" sz="2100" b="1" u="sng" dirty="0" smtClean="0"/>
              <a:t>test </a:t>
            </a:r>
            <a:r>
              <a:rPr lang="en-US" sz="2100" b="1" u="sng" dirty="0"/>
              <a:t>units </a:t>
            </a:r>
            <a:r>
              <a:rPr lang="en-US" dirty="0"/>
              <a:t>to </a:t>
            </a:r>
            <a:r>
              <a:rPr lang="en-US" dirty="0" smtClean="0"/>
              <a:t>check if there are some bugs and to </a:t>
            </a:r>
            <a:r>
              <a:rPr lang="en-US" dirty="0"/>
              <a:t>locate </a:t>
            </a:r>
            <a:r>
              <a:rPr lang="en-US" dirty="0" smtClean="0"/>
              <a:t>them easily. </a:t>
            </a:r>
            <a:r>
              <a:rPr lang="en-US" dirty="0"/>
              <a:t>Use </a:t>
            </a:r>
            <a:r>
              <a:rPr lang="en-US" sz="2100" b="1" u="sng" dirty="0"/>
              <a:t>browser() </a:t>
            </a:r>
            <a:r>
              <a:rPr lang="en-US" dirty="0"/>
              <a:t>when debugging</a:t>
            </a:r>
            <a:r>
              <a:rPr lang="en-US" dirty="0" smtClean="0"/>
              <a:t>.</a:t>
            </a:r>
          </a:p>
          <a:p>
            <a:r>
              <a:rPr lang="en-US" sz="2100" b="1" u="sng" dirty="0" smtClean="0"/>
              <a:t>Visuals</a:t>
            </a:r>
            <a:r>
              <a:rPr lang="en-US" sz="2100" dirty="0" smtClean="0"/>
              <a:t> </a:t>
            </a:r>
            <a:r>
              <a:rPr lang="en-US" dirty="0"/>
              <a:t>can be </a:t>
            </a:r>
            <a:r>
              <a:rPr lang="en-US" dirty="0" smtClean="0"/>
              <a:t>plotted </a:t>
            </a:r>
            <a:r>
              <a:rPr lang="en-US" dirty="0"/>
              <a:t>at each time step and/or </a:t>
            </a:r>
            <a:r>
              <a:rPr lang="en-US" dirty="0" smtClean="0"/>
              <a:t>at </a:t>
            </a:r>
            <a:r>
              <a:rPr lang="en-US" dirty="0"/>
              <a:t>the end when the iterations are over. </a:t>
            </a:r>
            <a:r>
              <a:rPr lang="en-US" dirty="0" smtClean="0"/>
              <a:t>Plot </a:t>
            </a:r>
            <a:r>
              <a:rPr lang="en-US" dirty="0"/>
              <a:t>functions take time to be executed and </a:t>
            </a:r>
            <a:r>
              <a:rPr lang="en-US" dirty="0" smtClean="0"/>
              <a:t>slow </a:t>
            </a:r>
            <a:r>
              <a:rPr lang="en-US" dirty="0"/>
              <a:t>down the </a:t>
            </a:r>
            <a:r>
              <a:rPr lang="en-US" dirty="0" smtClean="0"/>
              <a:t>model but they are of great help.</a:t>
            </a:r>
            <a:endParaRPr lang="fr-CA" dirty="0"/>
          </a:p>
        </p:txBody>
      </p:sp>
    </p:spTree>
    <p:extLst>
      <p:ext uri="{BB962C8B-B14F-4D97-AF65-F5344CB8AC3E}">
        <p14:creationId xmlns:p14="http://schemas.microsoft.com/office/powerpoint/2010/main" val="3875010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3" name="Espace réservé du contenu 2"/>
          <p:cNvSpPr>
            <a:spLocks noGrp="1"/>
          </p:cNvSpPr>
          <p:nvPr>
            <p:ph idx="1"/>
          </p:nvPr>
        </p:nvSpPr>
        <p:spPr>
          <a:xfrm>
            <a:off x="677335" y="2086984"/>
            <a:ext cx="5723466" cy="4518211"/>
          </a:xfrm>
        </p:spPr>
        <p:txBody>
          <a:bodyPr>
            <a:normAutofit lnSpcReduction="10000"/>
          </a:bodyPr>
          <a:lstStyle/>
          <a:p>
            <a:r>
              <a:rPr lang="en-US" dirty="0"/>
              <a:t>A </a:t>
            </a:r>
            <a:r>
              <a:rPr lang="en-US" dirty="0" err="1"/>
              <a:t>worldMatrix</a:t>
            </a:r>
            <a:r>
              <a:rPr lang="en-US" dirty="0"/>
              <a:t> object can be viewed as a grid composed of squared patches (i.e., cells</a:t>
            </a:r>
            <a:r>
              <a:rPr lang="en-US" dirty="0" smtClean="0"/>
              <a:t>), a 2-dimensional landscape.</a:t>
            </a:r>
            <a:endParaRPr lang="en-US" dirty="0"/>
          </a:p>
          <a:p>
            <a:r>
              <a:rPr lang="en-US" dirty="0"/>
              <a:t>Patches have two spatial coordinates </a:t>
            </a:r>
            <a:r>
              <a:rPr lang="en-US" dirty="0" err="1"/>
              <a:t>pxcor</a:t>
            </a:r>
            <a:r>
              <a:rPr lang="en-US" dirty="0"/>
              <a:t> and </a:t>
            </a:r>
            <a:r>
              <a:rPr lang="en-US" dirty="0" err="1"/>
              <a:t>pycor</a:t>
            </a:r>
            <a:r>
              <a:rPr lang="en-US" dirty="0"/>
              <a:t>, representing the location of their center. </a:t>
            </a:r>
          </a:p>
          <a:p>
            <a:r>
              <a:rPr lang="en-US" dirty="0" err="1"/>
              <a:t>pxcor</a:t>
            </a:r>
            <a:r>
              <a:rPr lang="en-US" dirty="0"/>
              <a:t> and </a:t>
            </a:r>
            <a:r>
              <a:rPr lang="en-US" dirty="0" err="1"/>
              <a:t>pycor</a:t>
            </a:r>
            <a:r>
              <a:rPr lang="en-US" dirty="0"/>
              <a:t> are always integer and increment by 1. </a:t>
            </a:r>
            <a:r>
              <a:rPr lang="en-US" dirty="0" err="1"/>
              <a:t>pxcor</a:t>
            </a:r>
            <a:r>
              <a:rPr lang="en-US" dirty="0"/>
              <a:t> increases as you move right and </a:t>
            </a:r>
            <a:r>
              <a:rPr lang="en-US" dirty="0" err="1"/>
              <a:t>pycor</a:t>
            </a:r>
            <a:r>
              <a:rPr lang="en-US" dirty="0"/>
              <a:t> increases as you move up. </a:t>
            </a:r>
          </a:p>
          <a:p>
            <a:r>
              <a:rPr lang="en-US" dirty="0" err="1"/>
              <a:t>pxcor</a:t>
            </a:r>
            <a:r>
              <a:rPr lang="en-US" dirty="0"/>
              <a:t> and </a:t>
            </a:r>
            <a:r>
              <a:rPr lang="en-US" dirty="0" err="1"/>
              <a:t>pycor</a:t>
            </a:r>
            <a:r>
              <a:rPr lang="en-US" dirty="0"/>
              <a:t> can be negative if there are patches to the left or below the patch[0,0].</a:t>
            </a:r>
          </a:p>
          <a:p>
            <a:r>
              <a:rPr lang="en-US" dirty="0" err="1"/>
              <a:t>worldMatrix</a:t>
            </a:r>
            <a:r>
              <a:rPr lang="en-US" dirty="0"/>
              <a:t> do not have coordinate systems</a:t>
            </a:r>
            <a:r>
              <a:rPr lang="en-US" dirty="0" smtClean="0"/>
              <a:t>.</a:t>
            </a:r>
          </a:p>
          <a:p>
            <a:r>
              <a:rPr lang="en-US" dirty="0" err="1" smtClean="0"/>
              <a:t>worldMatrix</a:t>
            </a:r>
            <a:r>
              <a:rPr lang="en-US" dirty="0" smtClean="0"/>
              <a:t> can be viewed as a mix between </a:t>
            </a:r>
            <a:r>
              <a:rPr lang="en-US" dirty="0" smtClean="0"/>
              <a:t>a matrix </a:t>
            </a:r>
            <a:r>
              <a:rPr lang="en-US" dirty="0" smtClean="0"/>
              <a:t>and </a:t>
            </a:r>
            <a:r>
              <a:rPr lang="en-US" dirty="0" smtClean="0"/>
              <a:t>a </a:t>
            </a:r>
            <a:r>
              <a:rPr lang="en-US" dirty="0" err="1" smtClean="0"/>
              <a:t>RasterLayer</a:t>
            </a:r>
            <a:endParaRPr lang="en-US" dirty="0"/>
          </a:p>
          <a:p>
            <a:endParaRPr lang="fr-CA" dirty="0"/>
          </a:p>
        </p:txBody>
      </p:sp>
      <p:pic>
        <p:nvPicPr>
          <p:cNvPr id="8" name="Image 7"/>
          <p:cNvPicPr>
            <a:picLocks noChangeAspect="1"/>
          </p:cNvPicPr>
          <p:nvPr/>
        </p:nvPicPr>
        <p:blipFill rotWithShape="1">
          <a:blip r:embed="rId2"/>
          <a:srcRect l="56745" t="37335" r="9305" b="8669"/>
          <a:stretch/>
        </p:blipFill>
        <p:spPr>
          <a:xfrm>
            <a:off x="6770146" y="1317810"/>
            <a:ext cx="5432612" cy="5400339"/>
          </a:xfrm>
          <a:prstGeom prst="rect">
            <a:avLst/>
          </a:prstGeom>
        </p:spPr>
      </p:pic>
    </p:spTree>
    <p:extLst>
      <p:ext uri="{BB962C8B-B14F-4D97-AF65-F5344CB8AC3E}">
        <p14:creationId xmlns:p14="http://schemas.microsoft.com/office/powerpoint/2010/main" val="202251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a:bodyPr>
          <a:lstStyle/>
          <a:p>
            <a:r>
              <a:rPr lang="en-US" dirty="0"/>
              <a:t>This is an e</a:t>
            </a:r>
            <a:r>
              <a:rPr lang="en-US" dirty="0" smtClean="0"/>
              <a:t>xtension </a:t>
            </a:r>
            <a:r>
              <a:rPr lang="en-US" dirty="0"/>
              <a:t>of </a:t>
            </a:r>
            <a:r>
              <a:rPr lang="en-US" dirty="0" smtClean="0"/>
              <a:t>a matrix</a:t>
            </a:r>
            <a:r>
              <a:rPr lang="en-US" dirty="0"/>
              <a:t> with 7 additional </a:t>
            </a:r>
            <a:r>
              <a:rPr lang="en-US" dirty="0" smtClean="0"/>
              <a:t>slots</a:t>
            </a:r>
            <a:endParaRPr lang="en-US" dirty="0" smtClean="0"/>
          </a:p>
          <a:p>
            <a:pPr marL="0" lvl="0" indent="0" defTabSz="914400" eaLnBrk="0" fontAlgn="base" hangingPunct="0">
              <a:spcBef>
                <a:spcPct val="0"/>
              </a:spcBef>
              <a:spcAft>
                <a:spcPct val="0"/>
              </a:spcAft>
              <a:buClrTx/>
              <a:buSzTx/>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w1@minPxcor </a:t>
            </a: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w1@maxPxcor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w1@minPycor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w1@extent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class </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Extent</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w1@res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1 1</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837121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5" end="15"/>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fontScale="77500" lnSpcReduction="20000"/>
          </a:bodyPr>
          <a:lstStyle/>
          <a:p>
            <a:pPr mar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w1@pCoords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pxcor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pycor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0     4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4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a:t>
            </a:r>
            <a:r>
              <a:rPr lang="fr-FR" altLang="fr-FR" dirty="0" smtClean="0">
                <a:solidFill>
                  <a:srgbClr val="000000"/>
                </a:solidFill>
                <a:latin typeface="Lucida Console" panose="020B0609040504020204" pitchFamily="49" charset="0"/>
              </a:rPr>
              <a:t>    3     4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4     4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0     3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a:t>
            </a:r>
            <a:r>
              <a:rPr lang="fr-FR" altLang="fr-FR" dirty="0" smtClean="0">
                <a:solidFill>
                  <a:srgbClr val="000000"/>
                </a:solidFill>
                <a:latin typeface="Lucida Console" panose="020B0609040504020204" pitchFamily="49" charset="0"/>
              </a:rPr>
              <a:t>    1     3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2     3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3     3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a:t>
            </a:r>
            <a:r>
              <a:rPr lang="fr-FR" altLang="fr-FR" dirty="0" smtClean="0">
                <a:solidFill>
                  <a:srgbClr val="000000"/>
                </a:solidFill>
                <a:latin typeface="Lucida Console" panose="020B0609040504020204" pitchFamily="49" charset="0"/>
              </a:rPr>
              <a:t>   4     3</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11,] </a:t>
            </a:r>
            <a:r>
              <a:rPr lang="fr-FR" altLang="fr-FR" dirty="0" smtClean="0">
                <a:solidFill>
                  <a:srgbClr val="000000"/>
                </a:solidFill>
                <a:latin typeface="Lucida Console" panose="020B0609040504020204" pitchFamily="49" charset="0"/>
              </a:rPr>
              <a:t>   0     2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12,] </a:t>
            </a:r>
            <a:r>
              <a:rPr lang="fr-FR" altLang="fr-FR" dirty="0" smtClean="0">
                <a:solidFill>
                  <a:srgbClr val="000000"/>
                </a:solidFill>
                <a:latin typeface="Lucida Console" panose="020B0609040504020204" pitchFamily="49" charset="0"/>
              </a:rPr>
              <a:t>   1     2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13,] </a:t>
            </a:r>
            <a:r>
              <a:rPr lang="fr-FR" altLang="fr-FR" dirty="0" smtClean="0">
                <a:solidFill>
                  <a:srgbClr val="000000"/>
                </a:solidFill>
                <a:latin typeface="Lucida Console" panose="020B0609040504020204" pitchFamily="49" charset="0"/>
              </a:rPr>
              <a:t>   2     2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14,] </a:t>
            </a:r>
            <a:r>
              <a:rPr lang="fr-FR" altLang="fr-FR" dirty="0" smtClean="0">
                <a:solidFill>
                  <a:srgbClr val="000000"/>
                </a:solidFill>
                <a:latin typeface="Lucida Console" panose="020B0609040504020204" pitchFamily="49" charset="0"/>
              </a:rPr>
              <a:t>   3     2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15,] </a:t>
            </a:r>
            <a:r>
              <a:rPr lang="fr-FR" altLang="fr-FR" dirty="0" smtClean="0">
                <a:solidFill>
                  <a:srgbClr val="000000"/>
                </a:solidFill>
                <a:latin typeface="Lucida Console" panose="020B0609040504020204" pitchFamily="49" charset="0"/>
              </a:rPr>
              <a:t>   4     2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16,] </a:t>
            </a:r>
            <a:r>
              <a:rPr lang="fr-FR" altLang="fr-FR" dirty="0" smtClean="0">
                <a:solidFill>
                  <a:srgbClr val="000000"/>
                </a:solidFill>
                <a:latin typeface="Lucida Console" panose="020B0609040504020204" pitchFamily="49" charset="0"/>
              </a:rPr>
              <a:t>   0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17,]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18,] </a:t>
            </a:r>
            <a:r>
              <a:rPr lang="fr-FR" altLang="fr-FR" dirty="0" smtClean="0">
                <a:solidFill>
                  <a:srgbClr val="000000"/>
                </a:solidFill>
                <a:latin typeface="Lucida Console" panose="020B0609040504020204" pitchFamily="49" charset="0"/>
              </a:rPr>
              <a:t>   2     1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19,] </a:t>
            </a:r>
            <a:r>
              <a:rPr lang="fr-FR" altLang="fr-FR" dirty="0" smtClean="0">
                <a:solidFill>
                  <a:srgbClr val="000000"/>
                </a:solidFill>
                <a:latin typeface="Lucida Console" panose="020B0609040504020204" pitchFamily="49" charset="0"/>
              </a:rPr>
              <a:t>   3     1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20,] </a:t>
            </a:r>
            <a:r>
              <a:rPr lang="fr-FR" altLang="fr-FR" dirty="0" smtClean="0">
                <a:solidFill>
                  <a:srgbClr val="000000"/>
                </a:solidFill>
                <a:latin typeface="Lucida Console" panose="020B0609040504020204" pitchFamily="49" charset="0"/>
              </a:rPr>
              <a:t>   4     1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21,] </a:t>
            </a:r>
            <a:r>
              <a:rPr lang="fr-FR" altLang="fr-FR" dirty="0" smtClean="0">
                <a:solidFill>
                  <a:srgbClr val="000000"/>
                </a:solidFill>
                <a:latin typeface="Lucida Console" panose="020B0609040504020204" pitchFamily="49" charset="0"/>
              </a:rPr>
              <a:t>   0     0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22,] </a:t>
            </a:r>
            <a:r>
              <a:rPr lang="fr-FR" altLang="fr-FR" dirty="0" smtClean="0">
                <a:solidFill>
                  <a:srgbClr val="000000"/>
                </a:solidFill>
                <a:latin typeface="Lucida Console" panose="020B0609040504020204" pitchFamily="49" charset="0"/>
              </a:rPr>
              <a:t>   1     0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23,] </a:t>
            </a:r>
            <a:r>
              <a:rPr lang="fr-FR" altLang="fr-FR" dirty="0" smtClean="0">
                <a:solidFill>
                  <a:srgbClr val="000000"/>
                </a:solidFill>
                <a:latin typeface="Lucida Console" panose="020B0609040504020204" pitchFamily="49" charset="0"/>
              </a:rPr>
              <a:t>   2     0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24,] </a:t>
            </a:r>
            <a:r>
              <a:rPr lang="fr-FR" altLang="fr-FR" dirty="0" smtClean="0">
                <a:solidFill>
                  <a:srgbClr val="000000"/>
                </a:solidFill>
                <a:latin typeface="Lucida Console" panose="020B0609040504020204" pitchFamily="49" charset="0"/>
              </a:rPr>
              <a:t>   3     0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25,]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0</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8901426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086984"/>
            <a:ext cx="6250590" cy="4518211"/>
          </a:xfrm>
        </p:spPr>
        <p:txBody>
          <a:bodyPr>
            <a:normAutofit fontScale="92500"/>
          </a:bodyPr>
          <a:lstStyle/>
          <a:p>
            <a:pPr marL="0" indent="0">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w1@.Data </a:t>
            </a:r>
            <a:endParaRPr lang="fr-FR" altLang="fr-FR" dirty="0" smtClean="0">
              <a:solidFill>
                <a:srgbClr val="0000FF"/>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1]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2]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3]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4]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5]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1,] 0.4763950 0.5136438 0.7306483 0.9009050 0.94322540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2,] 0.4332253 0.7447880 0.6628346 0.3194291 0.89201067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3,] 0.0410270 0.7383873 0.8514184 0.2501377 0.05842418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4,] 0.8851923 0.8573701 0.7687598 0.2047619 0.97493443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5,] 0.3244368 0.2263357 0.6574082 0.5615647 0.47929185</a:t>
            </a:r>
            <a:endParaRPr lang="fr-FR" altLang="fr-FR" sz="3900" dirty="0">
              <a:solidFill>
                <a:schemeClr val="tx1"/>
              </a:solidFill>
              <a:latin typeface="Arial" panose="020B0604020202020204" pitchFamily="34" charset="0"/>
            </a:endParaRPr>
          </a:p>
          <a:p>
            <a:endParaRPr lang="en-US" dirty="0" smtClean="0"/>
          </a:p>
          <a:p>
            <a:r>
              <a:rPr lang="en-US" dirty="0" smtClean="0"/>
              <a:t>The </a:t>
            </a:r>
            <a:r>
              <a:rPr lang="en-US" dirty="0"/>
              <a:t>methods [] and [] &lt;- retrieve or assign values for the patches in the given order of the patches coordinates provided. When no patches coordinates are provided, the values retrieved or assigned is done in the order of the cell numbers as defined in in Raster* objects (i.e., by rows).</a:t>
            </a:r>
            <a:endParaRPr lang="fr-CA" dirty="0"/>
          </a:p>
          <a:p>
            <a:endParaRPr lang="fr-CA" dirty="0"/>
          </a:p>
        </p:txBody>
      </p:sp>
      <p:pic>
        <p:nvPicPr>
          <p:cNvPr id="8" name="Image 7"/>
          <p:cNvPicPr>
            <a:picLocks noChangeAspect="1"/>
          </p:cNvPicPr>
          <p:nvPr/>
        </p:nvPicPr>
        <p:blipFill rotWithShape="1">
          <a:blip r:embed="rId2"/>
          <a:srcRect l="56745" t="37335" r="9305" b="8669"/>
          <a:stretch/>
        </p:blipFill>
        <p:spPr>
          <a:xfrm>
            <a:off x="6770146" y="1468419"/>
            <a:ext cx="5432612" cy="5400339"/>
          </a:xfrm>
          <a:prstGeom prst="rect">
            <a:avLst/>
          </a:prstGeom>
        </p:spPr>
      </p:pic>
      <p:sp>
        <p:nvSpPr>
          <p:cNvPr id="7"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391322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contenu 7"/>
          <p:cNvSpPr>
            <a:spLocks noGrp="1"/>
          </p:cNvSpPr>
          <p:nvPr>
            <p:ph idx="1"/>
          </p:nvPr>
        </p:nvSpPr>
        <p:spPr>
          <a:xfrm>
            <a:off x="268940" y="1764254"/>
            <a:ext cx="10832951" cy="5093745"/>
          </a:xfrm>
        </p:spPr>
        <p:txBody>
          <a:bodyPr>
            <a:normAutofit fontScale="92500" lnSpcReduction="10000"/>
          </a:bodyPr>
          <a:lstStyle/>
          <a:p>
            <a:r>
              <a:rPr lang="en-US" dirty="0"/>
              <a:t>The </a:t>
            </a:r>
            <a:r>
              <a:rPr lang="en-US" dirty="0" err="1"/>
              <a:t>worldArray</a:t>
            </a:r>
            <a:r>
              <a:rPr lang="en-US" dirty="0"/>
              <a:t> </a:t>
            </a:r>
            <a:r>
              <a:rPr lang="en-US" dirty="0" smtClean="0"/>
              <a:t>class is </a:t>
            </a:r>
            <a:r>
              <a:rPr lang="en-US" dirty="0"/>
              <a:t>a collection of several </a:t>
            </a:r>
            <a:r>
              <a:rPr lang="en-US" dirty="0" err="1" smtClean="0"/>
              <a:t>worldMatrix</a:t>
            </a:r>
            <a:r>
              <a:rPr lang="en-US" dirty="0" smtClean="0"/>
              <a:t> objects </a:t>
            </a:r>
            <a:r>
              <a:rPr lang="en-US" dirty="0"/>
              <a:t>with the same extent </a:t>
            </a:r>
            <a:r>
              <a:rPr lang="en-US" dirty="0" smtClean="0"/>
              <a:t>stacked </a:t>
            </a:r>
            <a:r>
              <a:rPr lang="en-US" dirty="0"/>
              <a:t>together. It is used to keep more than one value per </a:t>
            </a:r>
            <a:r>
              <a:rPr lang="en-US" dirty="0" smtClean="0"/>
              <a:t>patch</a:t>
            </a:r>
            <a:endParaRPr lang="en-US" dirty="0" smtClean="0"/>
          </a:p>
          <a:p>
            <a:r>
              <a:rPr lang="en-US" dirty="0" err="1" smtClean="0"/>
              <a:t>worldArray</a:t>
            </a:r>
            <a:r>
              <a:rPr lang="en-US" dirty="0" smtClean="0"/>
              <a:t> can be viewed as a mix between </a:t>
            </a:r>
            <a:r>
              <a:rPr lang="en-US" dirty="0" smtClean="0"/>
              <a:t>an array </a:t>
            </a:r>
            <a:r>
              <a:rPr lang="en-US" dirty="0" smtClean="0"/>
              <a:t>and </a:t>
            </a:r>
            <a:r>
              <a:rPr lang="en-US" dirty="0" smtClean="0"/>
              <a:t>a </a:t>
            </a:r>
            <a:r>
              <a:rPr lang="en-US" dirty="0" err="1" smtClean="0"/>
              <a:t>RasterStack</a:t>
            </a:r>
            <a:endParaRPr lang="en-US" dirty="0" smtClean="0"/>
          </a:p>
          <a:p>
            <a:endParaRPr lang="en-US" sz="1400" dirty="0" smtClean="0"/>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w1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1:25)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w2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25:1)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FF"/>
                </a:solidFill>
                <a:latin typeface="Lucida Console" panose="020B0609040504020204" pitchFamily="49" charset="0"/>
              </a:rPr>
              <a:t>&gt; </a:t>
            </a:r>
            <a:r>
              <a:rPr lang="fr-FR" altLang="fr-FR" sz="1400" dirty="0">
                <a:solidFill>
                  <a:srgbClr val="0000FF"/>
                </a:solidFill>
                <a:latin typeface="Lucida Console" panose="020B0609040504020204" pitchFamily="49" charset="0"/>
              </a:rPr>
              <a:t>w3 &lt;- </a:t>
            </a:r>
            <a:r>
              <a:rPr lang="fr-FR" altLang="fr-FR" sz="1400" dirty="0" err="1">
                <a:solidFill>
                  <a:srgbClr val="0000FF"/>
                </a:solidFill>
                <a:latin typeface="Lucida Console" panose="020B0609040504020204" pitchFamily="49" charset="0"/>
              </a:rPr>
              <a:t>stackWorlds</a:t>
            </a:r>
            <a:r>
              <a:rPr lang="fr-FR" altLang="fr-FR" sz="1400" dirty="0">
                <a:solidFill>
                  <a:srgbClr val="0000FF"/>
                </a:solidFill>
                <a:latin typeface="Lucida Console" panose="020B0609040504020204" pitchFamily="49" charset="0"/>
              </a:rPr>
              <a:t>(w1, w2</a:t>
            </a:r>
            <a:r>
              <a:rPr lang="fr-FR" altLang="fr-FR" sz="1400" dirty="0" smtClean="0">
                <a:solidFill>
                  <a:srgbClr val="0000FF"/>
                </a:solidFill>
                <a:latin typeface="Lucida Console" panose="020B0609040504020204" pitchFamily="49" charset="0"/>
              </a:rPr>
              <a:t>)</a:t>
            </a:r>
          </a:p>
          <a:p>
            <a:pPr marL="0" indent="0">
              <a:spcBef>
                <a:spcPts val="0"/>
              </a:spcBef>
              <a:buNone/>
            </a:pPr>
            <a:r>
              <a:rPr lang="fr-FR" altLang="fr-FR" sz="1400" dirty="0" smtClean="0">
                <a:solidFill>
                  <a:srgbClr val="0000FF"/>
                </a:solidFill>
                <a:latin typeface="Lucida Console" panose="020B0609040504020204" pitchFamily="49" charset="0"/>
              </a:rPr>
              <a:t>&gt; plot(w3)</a:t>
            </a:r>
            <a:endParaRPr lang="fr-FR" altLang="fr-FR" sz="1400" dirty="0">
              <a:solidFill>
                <a:schemeClr val="tx1"/>
              </a:solidFill>
              <a:latin typeface="Arial" panose="020B0604020202020204" pitchFamily="34" charset="0"/>
            </a:endParaRPr>
          </a:p>
          <a:p>
            <a:pPr marL="0" indent="0">
              <a:spcBef>
                <a:spcPts val="0"/>
              </a:spcBef>
              <a:buNone/>
            </a:pPr>
            <a:endParaRPr lang="en-US" sz="1400" dirty="0"/>
          </a:p>
          <a:p>
            <a:pPr marL="0" indent="0">
              <a:spcBef>
                <a:spcPts val="0"/>
              </a:spcBef>
              <a:buNone/>
            </a:pPr>
            <a:r>
              <a:rPr lang="fr-FR" altLang="fr-FR" sz="1400" dirty="0">
                <a:solidFill>
                  <a:srgbClr val="0000FF"/>
                </a:solidFill>
                <a:latin typeface="Lucida Console" panose="020B0609040504020204" pitchFamily="49" charset="0"/>
              </a:rPr>
              <a:t>&gt; w3@.Data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1    2    3    4    5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6    7    8    9   10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3</a:t>
            </a:r>
            <a:r>
              <a:rPr lang="fr-FR" altLang="fr-FR" sz="1400" dirty="0" smtClean="0">
                <a:solidFill>
                  <a:srgbClr val="000000"/>
                </a:solidFill>
                <a:latin typeface="Lucida Console" panose="020B0609040504020204" pitchFamily="49" charset="0"/>
              </a:rPr>
              <a:t>,]   11   </a:t>
            </a:r>
            <a:r>
              <a:rPr lang="fr-FR" altLang="fr-FR" sz="1400" dirty="0">
                <a:solidFill>
                  <a:srgbClr val="000000"/>
                </a:solidFill>
                <a:latin typeface="Lucida Console" panose="020B0609040504020204" pitchFamily="49" charset="0"/>
              </a:rPr>
              <a:t>12 </a:t>
            </a:r>
            <a:r>
              <a:rPr lang="fr-FR" altLang="fr-FR" sz="1400" dirty="0" smtClean="0">
                <a:solidFill>
                  <a:srgbClr val="000000"/>
                </a:solidFill>
                <a:latin typeface="Lucida Console" panose="020B0609040504020204" pitchFamily="49" charset="0"/>
              </a:rPr>
              <a:t>  13   14   </a:t>
            </a:r>
            <a:r>
              <a:rPr lang="fr-FR" altLang="fr-FR" sz="1400" dirty="0">
                <a:solidFill>
                  <a:srgbClr val="000000"/>
                </a:solidFill>
                <a:latin typeface="Lucida Console" panose="020B0609040504020204" pitchFamily="49" charset="0"/>
              </a:rPr>
              <a:t>15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16   </a:t>
            </a:r>
            <a:r>
              <a:rPr lang="fr-FR" altLang="fr-FR" sz="1400" dirty="0">
                <a:solidFill>
                  <a:srgbClr val="000000"/>
                </a:solidFill>
                <a:latin typeface="Lucida Console" panose="020B0609040504020204" pitchFamily="49" charset="0"/>
              </a:rPr>
              <a:t>17 </a:t>
            </a:r>
            <a:r>
              <a:rPr lang="fr-FR" altLang="fr-FR" sz="1400" dirty="0" smtClean="0">
                <a:solidFill>
                  <a:srgbClr val="000000"/>
                </a:solidFill>
                <a:latin typeface="Lucida Console" panose="020B0609040504020204" pitchFamily="49" charset="0"/>
              </a:rPr>
              <a:t>  18   </a:t>
            </a:r>
            <a:r>
              <a:rPr lang="fr-FR" altLang="fr-FR" sz="1400" dirty="0">
                <a:solidFill>
                  <a:srgbClr val="000000"/>
                </a:solidFill>
                <a:latin typeface="Lucida Console" panose="020B0609040504020204" pitchFamily="49" charset="0"/>
              </a:rPr>
              <a:t>19 </a:t>
            </a:r>
            <a:r>
              <a:rPr lang="fr-FR" altLang="fr-FR" sz="1400" dirty="0" smtClean="0">
                <a:solidFill>
                  <a:srgbClr val="000000"/>
                </a:solidFill>
                <a:latin typeface="Lucida Console" panose="020B0609040504020204" pitchFamily="49" charset="0"/>
              </a:rPr>
              <a:t>  20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21   22   23   </a:t>
            </a:r>
            <a:r>
              <a:rPr lang="fr-FR" altLang="fr-FR" sz="1400" dirty="0">
                <a:solidFill>
                  <a:srgbClr val="000000"/>
                </a:solidFill>
                <a:latin typeface="Lucida Console" panose="020B0609040504020204" pitchFamily="49" charset="0"/>
              </a:rPr>
              <a:t>24 </a:t>
            </a:r>
            <a:r>
              <a:rPr lang="fr-FR" altLang="fr-FR" sz="1400" dirty="0" smtClean="0">
                <a:solidFill>
                  <a:srgbClr val="000000"/>
                </a:solidFill>
                <a:latin typeface="Lucida Console" panose="020B0609040504020204" pitchFamily="49" charset="0"/>
              </a:rPr>
              <a:t>  25 </a:t>
            </a: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w2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25   24   23   22   </a:t>
            </a:r>
            <a:r>
              <a:rPr lang="fr-FR" altLang="fr-FR" sz="1400" dirty="0">
                <a:solidFill>
                  <a:srgbClr val="000000"/>
                </a:solidFill>
                <a:latin typeface="Lucida Console" panose="020B0609040504020204" pitchFamily="49" charset="0"/>
              </a:rPr>
              <a:t>21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20   19   </a:t>
            </a:r>
            <a:r>
              <a:rPr lang="fr-FR" altLang="fr-FR" sz="1400" dirty="0">
                <a:solidFill>
                  <a:srgbClr val="000000"/>
                </a:solidFill>
                <a:latin typeface="Lucida Console" panose="020B0609040504020204" pitchFamily="49" charset="0"/>
              </a:rPr>
              <a:t>18 </a:t>
            </a:r>
            <a:r>
              <a:rPr lang="fr-FR" altLang="fr-FR" sz="1400" dirty="0" smtClean="0">
                <a:solidFill>
                  <a:srgbClr val="000000"/>
                </a:solidFill>
                <a:latin typeface="Lucida Console" panose="020B0609040504020204" pitchFamily="49" charset="0"/>
              </a:rPr>
              <a:t>  17   </a:t>
            </a:r>
            <a:r>
              <a:rPr lang="fr-FR" altLang="fr-FR" sz="1400" dirty="0">
                <a:solidFill>
                  <a:srgbClr val="000000"/>
                </a:solidFill>
                <a:latin typeface="Lucida Console" panose="020B0609040504020204" pitchFamily="49" charset="0"/>
              </a:rPr>
              <a:t>16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[3</a:t>
            </a:r>
            <a:r>
              <a:rPr lang="fr-FR" altLang="fr-FR" sz="1400" dirty="0">
                <a:solidFill>
                  <a:srgbClr val="000000"/>
                </a:solidFill>
                <a:latin typeface="Lucida Console" panose="020B0609040504020204" pitchFamily="49" charset="0"/>
              </a:rPr>
              <a:t>,] </a:t>
            </a:r>
            <a:r>
              <a:rPr lang="fr-FR" altLang="fr-FR" sz="1400" dirty="0" smtClean="0">
                <a:solidFill>
                  <a:srgbClr val="000000"/>
                </a:solidFill>
                <a:latin typeface="Lucida Console" panose="020B0609040504020204" pitchFamily="49" charset="0"/>
              </a:rPr>
              <a:t>  15   14   13   12   11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10    9    8    7    </a:t>
            </a:r>
            <a:r>
              <a:rPr lang="fr-FR" altLang="fr-FR" sz="1400" dirty="0">
                <a:solidFill>
                  <a:srgbClr val="000000"/>
                </a:solidFill>
                <a:latin typeface="Lucida Console" panose="020B0609040504020204" pitchFamily="49" charset="0"/>
              </a:rPr>
              <a:t>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5    4    3    2    </a:t>
            </a:r>
            <a:r>
              <a:rPr lang="fr-FR" altLang="fr-FR" sz="1400" dirty="0">
                <a:solidFill>
                  <a:srgbClr val="000000"/>
                </a:solidFill>
                <a:latin typeface="Lucida Console" panose="020B0609040504020204" pitchFamily="49" charset="0"/>
              </a:rPr>
              <a:t>1</a:t>
            </a:r>
            <a:endParaRPr lang="fr-FR" altLang="fr-FR" sz="1400" dirty="0">
              <a:solidFill>
                <a:schemeClr val="tx1"/>
              </a:solidFill>
              <a:latin typeface="Arial" panose="020B0604020202020204" pitchFamily="34" charset="0"/>
            </a:endParaRPr>
          </a:p>
          <a:p>
            <a:endParaRPr lang="fr-CA" dirty="0"/>
          </a:p>
          <a:p>
            <a:endParaRPr lang="fr-CA" dirty="0"/>
          </a:p>
        </p:txBody>
      </p:sp>
      <p:pic>
        <p:nvPicPr>
          <p:cNvPr id="11" name="Image 10"/>
          <p:cNvPicPr>
            <a:picLocks noChangeAspect="1"/>
          </p:cNvPicPr>
          <p:nvPr/>
        </p:nvPicPr>
        <p:blipFill rotWithShape="1">
          <a:blip r:embed="rId2"/>
          <a:srcRect l="52308" t="62827" r="902" b="4367"/>
          <a:stretch/>
        </p:blipFill>
        <p:spPr>
          <a:xfrm>
            <a:off x="4748321" y="3596041"/>
            <a:ext cx="7443679" cy="3261958"/>
          </a:xfrm>
          <a:prstGeom prst="rect">
            <a:avLst/>
          </a:prstGeom>
        </p:spPr>
      </p:pic>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291989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8">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8" end="18"/>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9" end="19"/>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20" end="20"/>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21" end="21"/>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4" name="Espace réservé du contenu 3"/>
          <p:cNvSpPr>
            <a:spLocks noGrp="1"/>
          </p:cNvSpPr>
          <p:nvPr>
            <p:ph idx="1"/>
          </p:nvPr>
        </p:nvSpPr>
        <p:spPr>
          <a:xfrm>
            <a:off x="677333" y="2160589"/>
            <a:ext cx="10091071" cy="3880773"/>
          </a:xfrm>
        </p:spPr>
        <p:txBody>
          <a:bodyPr/>
          <a:lstStyle/>
          <a:p>
            <a:r>
              <a:rPr lang="en-US" dirty="0"/>
              <a:t>By default the world is bounded (not « wrapped »). But you can make the world a torus so that when a turtle moves past the edge of the world, it disappears and reappears on the opposite edge. This option is an argument in some functions.</a:t>
            </a:r>
          </a:p>
          <a:p>
            <a:r>
              <a:rPr lang="en-US" dirty="0"/>
              <a:t>plot(</a:t>
            </a:r>
            <a:r>
              <a:rPr lang="en-US" dirty="0" err="1"/>
              <a:t>nameWorld</a:t>
            </a:r>
            <a:r>
              <a:rPr lang="en-US" dirty="0"/>
              <a:t>) works with both </a:t>
            </a:r>
            <a:r>
              <a:rPr lang="en-US" dirty="0" err="1"/>
              <a:t>worldMatrix</a:t>
            </a:r>
            <a:r>
              <a:rPr lang="en-US" dirty="0"/>
              <a:t> and </a:t>
            </a:r>
            <a:r>
              <a:rPr lang="en-US" dirty="0" err="1"/>
              <a:t>worldArray</a:t>
            </a:r>
            <a:r>
              <a:rPr lang="en-US" dirty="0"/>
              <a:t>. To visualize only one layer of a </a:t>
            </a:r>
            <a:r>
              <a:rPr lang="en-US" dirty="0" err="1" smtClean="0"/>
              <a:t>worldArray</a:t>
            </a:r>
            <a:r>
              <a:rPr lang="en-US" dirty="0" smtClean="0"/>
              <a:t>, use plot(</a:t>
            </a:r>
            <a:r>
              <a:rPr lang="en-US" dirty="0" err="1" smtClean="0"/>
              <a:t>nameWorldArray</a:t>
            </a:r>
            <a:r>
              <a:rPr lang="en-US" dirty="0"/>
              <a:t>[[</a:t>
            </a:r>
            <a:r>
              <a:rPr lang="en-US" dirty="0" err="1"/>
              <a:t>layerNumber</a:t>
            </a:r>
            <a:r>
              <a:rPr lang="en-US" dirty="0"/>
              <a:t>]]) or plot(</a:t>
            </a:r>
            <a:r>
              <a:rPr lang="en-US" dirty="0" err="1"/>
              <a:t>nameWorldArray</a:t>
            </a:r>
            <a:r>
              <a:rPr lang="en-US" dirty="0"/>
              <a:t>[["</a:t>
            </a:r>
            <a:r>
              <a:rPr lang="en-US" dirty="0" err="1"/>
              <a:t>layerName</a:t>
            </a:r>
            <a:r>
              <a:rPr lang="en-US" dirty="0"/>
              <a:t>"]]). </a:t>
            </a:r>
          </a:p>
          <a:p>
            <a:endParaRPr lang="fr-CA" dirty="0"/>
          </a:p>
        </p:txBody>
      </p:sp>
    </p:spTree>
    <p:extLst>
      <p:ext uri="{BB962C8B-B14F-4D97-AF65-F5344CB8AC3E}">
        <p14:creationId xmlns:p14="http://schemas.microsoft.com/office/powerpoint/2010/main" val="2561105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657139"/>
            <a:ext cx="10284708" cy="4098663"/>
          </a:xfrm>
        </p:spPr>
        <p:txBody>
          <a:bodyPr>
            <a:normAutofit/>
          </a:bodyPr>
          <a:lstStyle/>
          <a:p>
            <a:r>
              <a:rPr lang="fr-CA" dirty="0" err="1" smtClean="0"/>
              <a:t>Create</a:t>
            </a:r>
            <a:r>
              <a:rPr lang="fr-CA" dirty="0" smtClean="0"/>
              <a:t> a 3-layer world of 15 patches</a:t>
            </a:r>
          </a:p>
          <a:p>
            <a:pPr lvl="1"/>
            <a:r>
              <a:rPr lang="fr-CA" dirty="0" smtClean="0"/>
              <a:t>The 1st layer </a:t>
            </a:r>
            <a:r>
              <a:rPr lang="fr-CA" dirty="0" err="1" smtClean="0"/>
              <a:t>where</a:t>
            </a:r>
            <a:r>
              <a:rPr lang="fr-CA" dirty="0" smtClean="0"/>
              <a:t> all patches are </a:t>
            </a:r>
            <a:r>
              <a:rPr lang="fr-CA" dirty="0" err="1" smtClean="0"/>
              <a:t>equal</a:t>
            </a:r>
            <a:r>
              <a:rPr lang="fr-CA" dirty="0" smtClean="0"/>
              <a:t> to 12 (</a:t>
            </a:r>
            <a:r>
              <a:rPr lang="fr-CA" dirty="0" err="1" smtClean="0"/>
              <a:t>e.g</a:t>
            </a:r>
            <a:r>
              <a:rPr lang="fr-CA" dirty="0" smtClean="0"/>
              <a:t>., </a:t>
            </a:r>
            <a:r>
              <a:rPr lang="fr-CA" dirty="0" err="1" smtClean="0"/>
              <a:t>temperature</a:t>
            </a:r>
            <a:r>
              <a:rPr lang="fr-CA" dirty="0" smtClean="0"/>
              <a:t>)</a:t>
            </a:r>
          </a:p>
          <a:p>
            <a:pPr lvl="1"/>
            <a:r>
              <a:rPr lang="fr-CA" dirty="0" smtClean="0"/>
              <a:t>The 2nd layer </a:t>
            </a:r>
            <a:r>
              <a:rPr lang="fr-CA" dirty="0" err="1" smtClean="0"/>
              <a:t>where</a:t>
            </a:r>
            <a:r>
              <a:rPr lang="fr-CA" dirty="0" smtClean="0"/>
              <a:t> patches are </a:t>
            </a:r>
            <a:r>
              <a:rPr lang="fr-CA" dirty="0" err="1" smtClean="0"/>
              <a:t>either</a:t>
            </a:r>
            <a:r>
              <a:rPr lang="fr-CA" dirty="0" smtClean="0"/>
              <a:t> 1 or 2, </a:t>
            </a:r>
            <a:r>
              <a:rPr lang="fr-CA" dirty="0" err="1" smtClean="0"/>
              <a:t>randomly</a:t>
            </a:r>
            <a:r>
              <a:rPr lang="fr-CA" dirty="0" smtClean="0"/>
              <a:t> (</a:t>
            </a:r>
            <a:r>
              <a:rPr lang="fr-CA" dirty="0" err="1" smtClean="0"/>
              <a:t>e.g</a:t>
            </a:r>
            <a:r>
              <a:rPr lang="fr-CA" dirty="0" smtClean="0"/>
              <a:t>., habitat type)</a:t>
            </a:r>
          </a:p>
          <a:p>
            <a:pPr lvl="1"/>
            <a:r>
              <a:rPr lang="fr-CA" dirty="0" smtClean="0"/>
              <a:t>The 3rd layer </a:t>
            </a:r>
            <a:r>
              <a:rPr lang="fr-CA" dirty="0" err="1" smtClean="0"/>
              <a:t>where</a:t>
            </a:r>
            <a:r>
              <a:rPr lang="fr-CA" dirty="0" smtClean="0"/>
              <a:t> patches are </a:t>
            </a:r>
            <a:r>
              <a:rPr lang="fr-CA" dirty="0" err="1" smtClean="0"/>
              <a:t>equal</a:t>
            </a:r>
            <a:r>
              <a:rPr lang="fr-CA" dirty="0" smtClean="0"/>
              <a:t> to </a:t>
            </a:r>
            <a:r>
              <a:rPr lang="fr-CA" dirty="0" err="1" smtClean="0"/>
              <a:t>their</a:t>
            </a:r>
            <a:r>
              <a:rPr lang="fr-CA" dirty="0" smtClean="0"/>
              <a:t> </a:t>
            </a:r>
            <a:r>
              <a:rPr lang="fr-CA" dirty="0" err="1" smtClean="0"/>
              <a:t>pxcor</a:t>
            </a:r>
            <a:r>
              <a:rPr lang="fr-CA" dirty="0" smtClean="0"/>
              <a:t> (</a:t>
            </a:r>
            <a:r>
              <a:rPr lang="fr-CA" dirty="0" err="1" smtClean="0"/>
              <a:t>e.g</a:t>
            </a:r>
            <a:r>
              <a:rPr lang="fr-CA" dirty="0" smtClean="0"/>
              <a:t>., </a:t>
            </a:r>
            <a:r>
              <a:rPr lang="fr-CA" dirty="0" err="1" smtClean="0"/>
              <a:t>transect</a:t>
            </a:r>
            <a:r>
              <a:rPr lang="fr-CA" dirty="0" smtClean="0"/>
              <a:t> </a:t>
            </a:r>
            <a:r>
              <a:rPr lang="fr-CA" dirty="0" err="1" smtClean="0"/>
              <a:t>number</a:t>
            </a:r>
            <a:r>
              <a:rPr lang="fr-CA" dirty="0" smtClean="0"/>
              <a:t>)</a:t>
            </a:r>
          </a:p>
          <a:p>
            <a:r>
              <a:rPr lang="fr-CA" dirty="0" smtClean="0"/>
              <a:t>Plot the 3 </a:t>
            </a:r>
            <a:r>
              <a:rPr lang="fr-CA" dirty="0" err="1" smtClean="0"/>
              <a:t>layers</a:t>
            </a:r>
            <a:endParaRPr lang="fr-CA" dirty="0" smtClean="0"/>
          </a:p>
          <a:p>
            <a:r>
              <a:rPr lang="fr-CA" dirty="0" smtClean="0"/>
              <a:t>Plot </a:t>
            </a:r>
            <a:r>
              <a:rPr lang="fr-CA" dirty="0" err="1" smtClean="0"/>
              <a:t>only</a:t>
            </a:r>
            <a:r>
              <a:rPr lang="fr-CA" dirty="0" smtClean="0"/>
              <a:t> the 2</a:t>
            </a:r>
            <a:r>
              <a:rPr lang="fr-CA" baseline="30000" dirty="0" smtClean="0"/>
              <a:t>nd</a:t>
            </a:r>
            <a:r>
              <a:rPr lang="fr-CA" dirty="0" smtClean="0"/>
              <a:t> layer</a:t>
            </a:r>
          </a:p>
          <a:p>
            <a:endParaRPr lang="fr-CA" dirty="0"/>
          </a:p>
          <a:p>
            <a:pPr lvl="1"/>
            <a:endParaRPr lang="fr-CA" dirty="0" smtClean="0"/>
          </a:p>
          <a:p>
            <a:pPr lvl="1"/>
            <a:endParaRPr lang="fr-CA" dirty="0" smtClean="0"/>
          </a:p>
          <a:p>
            <a:endParaRPr lang="fr-CA" dirty="0"/>
          </a:p>
        </p:txBody>
      </p:sp>
      <p:sp>
        <p:nvSpPr>
          <p:cNvPr id="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smtClean="0"/>
              <a:t> - </a:t>
            </a:r>
            <a:r>
              <a:rPr lang="fr-CA" dirty="0" err="1" smtClean="0"/>
              <a:t>exercise</a:t>
            </a:r>
            <a:r>
              <a:rPr lang="fr-CA" dirty="0"/>
              <a:t/>
            </a:r>
            <a:br>
              <a:rPr lang="fr-CA" dirty="0"/>
            </a:br>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3316" y="1903655"/>
            <a:ext cx="809724" cy="627424"/>
          </a:xfrm>
          <a:prstGeom prst="rect">
            <a:avLst/>
          </a:prstGeom>
        </p:spPr>
      </p:pic>
    </p:spTree>
    <p:extLst>
      <p:ext uri="{BB962C8B-B14F-4D97-AF65-F5344CB8AC3E}">
        <p14:creationId xmlns:p14="http://schemas.microsoft.com/office/powerpoint/2010/main" val="42382227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endParaRPr lang="fr-CA" dirty="0"/>
          </a:p>
        </p:txBody>
      </p:sp>
    </p:spTree>
    <p:extLst>
      <p:ext uri="{BB962C8B-B14F-4D97-AF65-F5344CB8AC3E}">
        <p14:creationId xmlns:p14="http://schemas.microsoft.com/office/powerpoint/2010/main" val="23633562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92500" lnSpcReduction="10000"/>
          </a:bodyPr>
          <a:lstStyle/>
          <a:p>
            <a:r>
              <a:rPr lang="en-US" dirty="0" err="1"/>
              <a:t>AgentMatrix</a:t>
            </a:r>
            <a:r>
              <a:rPr lang="en-US" dirty="0"/>
              <a:t> </a:t>
            </a:r>
            <a:r>
              <a:rPr lang="en-US" dirty="0" smtClean="0"/>
              <a:t>is an object </a:t>
            </a:r>
            <a:r>
              <a:rPr lang="en-US" dirty="0"/>
              <a:t>of length </a:t>
            </a:r>
            <a:r>
              <a:rPr lang="en-US" dirty="0" smtClean="0"/>
              <a:t>n (</a:t>
            </a:r>
            <a:r>
              <a:rPr lang="en-US" dirty="0" err="1" smtClean="0"/>
              <a:t>nrows</a:t>
            </a:r>
            <a:r>
              <a:rPr lang="en-US" dirty="0" smtClean="0"/>
              <a:t> = number of turtles) </a:t>
            </a:r>
            <a:r>
              <a:rPr lang="en-US" dirty="0"/>
              <a:t>with data for the turtles being: </a:t>
            </a:r>
            <a:r>
              <a:rPr lang="en-US" dirty="0" err="1"/>
              <a:t>xcor</a:t>
            </a:r>
            <a:r>
              <a:rPr lang="en-US" dirty="0"/>
              <a:t>, </a:t>
            </a:r>
            <a:r>
              <a:rPr lang="en-US" dirty="0" err="1"/>
              <a:t>ycor</a:t>
            </a:r>
            <a:r>
              <a:rPr lang="en-US" dirty="0"/>
              <a:t>, who, heading, </a:t>
            </a:r>
            <a:r>
              <a:rPr lang="en-US" dirty="0" err="1"/>
              <a:t>prevX</a:t>
            </a:r>
            <a:r>
              <a:rPr lang="en-US" dirty="0"/>
              <a:t>, </a:t>
            </a:r>
            <a:r>
              <a:rPr lang="en-US" dirty="0" err="1"/>
              <a:t>prevY</a:t>
            </a:r>
            <a:r>
              <a:rPr lang="en-US" dirty="0"/>
              <a:t>, breed, and </a:t>
            </a:r>
            <a:r>
              <a:rPr lang="en-US" dirty="0" smtClean="0"/>
              <a:t>color by default.</a:t>
            </a:r>
          </a:p>
          <a:p>
            <a:r>
              <a:rPr lang="en-US" dirty="0" smtClean="0"/>
              <a:t>Turtles </a:t>
            </a:r>
            <a:r>
              <a:rPr lang="en-US" dirty="0" smtClean="0"/>
              <a:t>are the moving agents.</a:t>
            </a:r>
          </a:p>
          <a:p>
            <a:r>
              <a:rPr lang="en-US" dirty="0" smtClean="0"/>
              <a:t>Turtles exist in a </a:t>
            </a:r>
            <a:r>
              <a:rPr lang="en-US" dirty="0" err="1" smtClean="0"/>
              <a:t>worldMatrix</a:t>
            </a:r>
            <a:r>
              <a:rPr lang="en-US" dirty="0" smtClean="0"/>
              <a:t>. </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t1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(n = 10, </a:t>
            </a:r>
            <a:r>
              <a:rPr lang="fr-FR" altLang="fr-FR" dirty="0" err="1">
                <a:solidFill>
                  <a:srgbClr val="0000FF"/>
                </a:solidFill>
                <a:latin typeface="Lucida Console" panose="020B0609040504020204" pitchFamily="49" charset="0"/>
              </a:rPr>
              <a:t>coords</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randomXYcor</a:t>
            </a:r>
            <a:r>
              <a:rPr lang="fr-FR" altLang="fr-FR" dirty="0">
                <a:solidFill>
                  <a:srgbClr val="0000FF"/>
                </a:solidFill>
                <a:latin typeface="Lucida Console" panose="020B0609040504020204" pitchFamily="49" charset="0"/>
              </a:rPr>
              <a:t>(w1, n = 10))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1546990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11" end="1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2" end="1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3" end="1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4" end="1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5" end="1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85000" lnSpcReduction="20000"/>
          </a:bodyPr>
          <a:lstStyle/>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pPr marL="0" indent="0">
              <a:spcBef>
                <a:spcPts val="0"/>
              </a:spcBef>
              <a:buNone/>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t1@.Data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xcor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ycor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who</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breed</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color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-0.45613 2.85397 </a:t>
            </a:r>
            <a:r>
              <a:rPr lang="fr-FR" altLang="fr-FR" dirty="0" smtClean="0">
                <a:solidFill>
                  <a:srgbClr val="000000"/>
                </a:solidFill>
                <a:latin typeface="Lucida Console" panose="020B0609040504020204" pitchFamily="49" charset="0"/>
              </a:rPr>
              <a:t>  0  66.29879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1     8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0.69175 </a:t>
            </a:r>
            <a:r>
              <a:rPr lang="fr-FR" altLang="fr-FR" dirty="0">
                <a:solidFill>
                  <a:srgbClr val="000000"/>
                </a:solidFill>
                <a:latin typeface="Lucida Console" panose="020B0609040504020204" pitchFamily="49" charset="0"/>
              </a:rPr>
              <a:t>2.08783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337.10566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10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 </a:t>
            </a:r>
            <a:r>
              <a:rPr lang="fr-FR" altLang="fr-FR" dirty="0" smtClean="0">
                <a:solidFill>
                  <a:srgbClr val="000000"/>
                </a:solidFill>
                <a:latin typeface="Lucida Console" panose="020B0609040504020204" pitchFamily="49" charset="0"/>
              </a:rPr>
              <a:t> 3.45043 </a:t>
            </a:r>
            <a:r>
              <a:rPr lang="fr-FR" altLang="fr-FR" dirty="0">
                <a:solidFill>
                  <a:srgbClr val="000000"/>
                </a:solidFill>
                <a:latin typeface="Lucida Console" panose="020B0609040504020204" pitchFamily="49" charset="0"/>
              </a:rPr>
              <a:t>4.40191 </a:t>
            </a:r>
            <a:r>
              <a:rPr lang="fr-FR" altLang="fr-FR" dirty="0" smtClean="0">
                <a:solidFill>
                  <a:srgbClr val="000000"/>
                </a:solidFill>
                <a:latin typeface="Lucida Console" panose="020B0609040504020204" pitchFamily="49" charset="0"/>
              </a:rPr>
              <a:t>  2 </a:t>
            </a:r>
            <a:r>
              <a:rPr lang="fr-FR" altLang="fr-FR" dirty="0">
                <a:solidFill>
                  <a:srgbClr val="000000"/>
                </a:solidFill>
                <a:latin typeface="Lucida Console" panose="020B0609040504020204" pitchFamily="49" charset="0"/>
              </a:rPr>
              <a:t>311.12937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1     7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-0.40015 1.61013 </a:t>
            </a:r>
            <a:r>
              <a:rPr lang="fr-FR" altLang="fr-FR" dirty="0" smtClean="0">
                <a:solidFill>
                  <a:srgbClr val="000000"/>
                </a:solidFill>
                <a:latin typeface="Lucida Console" panose="020B0609040504020204" pitchFamily="49" charset="0"/>
              </a:rPr>
              <a:t>  3 </a:t>
            </a:r>
            <a:r>
              <a:rPr lang="fr-FR" altLang="fr-FR" dirty="0">
                <a:solidFill>
                  <a:srgbClr val="000000"/>
                </a:solidFill>
                <a:latin typeface="Lucida Console" panose="020B0609040504020204" pitchFamily="49" charset="0"/>
              </a:rPr>
              <a:t>278.62921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1     5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2.89419 </a:t>
            </a:r>
            <a:r>
              <a:rPr lang="fr-FR" altLang="fr-FR" dirty="0">
                <a:solidFill>
                  <a:srgbClr val="000000"/>
                </a:solidFill>
                <a:latin typeface="Lucida Console" panose="020B0609040504020204" pitchFamily="49" charset="0"/>
              </a:rPr>
              <a:t>2.87709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321.40054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1     2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2.82283 </a:t>
            </a:r>
            <a:r>
              <a:rPr lang="fr-FR" altLang="fr-FR" dirty="0">
                <a:solidFill>
                  <a:srgbClr val="000000"/>
                </a:solidFill>
                <a:latin typeface="Lucida Console" panose="020B0609040504020204" pitchFamily="49" charset="0"/>
              </a:rPr>
              <a:t>2.91621 </a:t>
            </a:r>
            <a:r>
              <a:rPr lang="fr-FR" altLang="fr-FR" dirty="0" smtClean="0">
                <a:solidFill>
                  <a:srgbClr val="000000"/>
                </a:solidFill>
                <a:latin typeface="Lucida Console" panose="020B0609040504020204" pitchFamily="49" charset="0"/>
              </a:rPr>
              <a:t>  5  85.45662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3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-0.03122 0.35232 </a:t>
            </a:r>
            <a:r>
              <a:rPr lang="fr-FR" altLang="fr-FR" dirty="0" smtClean="0">
                <a:solidFill>
                  <a:srgbClr val="000000"/>
                </a:solidFill>
                <a:latin typeface="Lucida Console" panose="020B0609040504020204" pitchFamily="49" charset="0"/>
              </a:rPr>
              <a:t>  6  87.58605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1     1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1.26644 </a:t>
            </a:r>
            <a:r>
              <a:rPr lang="fr-FR" altLang="fr-FR" dirty="0">
                <a:solidFill>
                  <a:srgbClr val="000000"/>
                </a:solidFill>
                <a:latin typeface="Lucida Console" panose="020B0609040504020204" pitchFamily="49" charset="0"/>
              </a:rPr>
              <a:t>1.83430 </a:t>
            </a:r>
            <a:r>
              <a:rPr lang="fr-FR" altLang="fr-FR" dirty="0" smtClean="0">
                <a:solidFill>
                  <a:srgbClr val="000000"/>
                </a:solidFill>
                <a:latin typeface="Lucida Console" panose="020B0609040504020204" pitchFamily="49" charset="0"/>
              </a:rPr>
              <a:t>  7 </a:t>
            </a:r>
            <a:r>
              <a:rPr lang="fr-FR" altLang="fr-FR" dirty="0">
                <a:solidFill>
                  <a:srgbClr val="000000"/>
                </a:solidFill>
                <a:latin typeface="Lucida Console" panose="020B0609040504020204" pitchFamily="49" charset="0"/>
              </a:rPr>
              <a:t>169.65826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1     4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2.79047 </a:t>
            </a:r>
            <a:r>
              <a:rPr lang="fr-FR" altLang="fr-FR" dirty="0">
                <a:solidFill>
                  <a:srgbClr val="000000"/>
                </a:solidFill>
                <a:latin typeface="Lucida Console" panose="020B0609040504020204" pitchFamily="49" charset="0"/>
              </a:rPr>
              <a:t>2.77146 </a:t>
            </a:r>
            <a:r>
              <a:rPr lang="fr-FR" altLang="fr-FR" dirty="0" smtClean="0">
                <a:solidFill>
                  <a:srgbClr val="000000"/>
                </a:solidFill>
                <a:latin typeface="Lucida Console" panose="020B0609040504020204" pitchFamily="49" charset="0"/>
              </a:rPr>
              <a:t>  8 </a:t>
            </a:r>
            <a:r>
              <a:rPr lang="fr-FR" altLang="fr-FR" dirty="0">
                <a:solidFill>
                  <a:srgbClr val="000000"/>
                </a:solidFill>
                <a:latin typeface="Lucida Console" panose="020B0609040504020204" pitchFamily="49" charset="0"/>
              </a:rPr>
              <a:t>177.33894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1     6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3.30077 2.63409 </a:t>
            </a:r>
            <a:r>
              <a:rPr lang="fr-FR" altLang="fr-FR" dirty="0" smtClean="0">
                <a:solidFill>
                  <a:srgbClr val="000000"/>
                </a:solidFill>
                <a:latin typeface="Lucida Console" panose="020B0609040504020204" pitchFamily="49" charset="0"/>
              </a:rPr>
              <a:t>  9 </a:t>
            </a:r>
            <a:r>
              <a:rPr lang="fr-FR" altLang="fr-FR" dirty="0">
                <a:solidFill>
                  <a:srgbClr val="000000"/>
                </a:solidFill>
                <a:latin typeface="Lucida Console" panose="020B0609040504020204" pitchFamily="49" charset="0"/>
              </a:rPr>
              <a:t>353.81830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9</a:t>
            </a:r>
            <a:endParaRPr lang="fr-FR" altLang="fr-FR" sz="4400" dirty="0">
              <a:solidFill>
                <a:schemeClr val="tx1"/>
              </a:solidFill>
              <a:latin typeface="Arial" panose="020B0604020202020204" pitchFamily="34" charset="0"/>
            </a:endParaRPr>
          </a:p>
          <a:p>
            <a:endParaRPr lang="fr-CA" dirty="0"/>
          </a:p>
        </p:txBody>
      </p:sp>
      <p:sp>
        <p:nvSpPr>
          <p:cNvPr id="4" name="Rectangle 3"/>
          <p:cNvSpPr/>
          <p:nvPr/>
        </p:nvSpPr>
        <p:spPr>
          <a:xfrm>
            <a:off x="1343608" y="4441371"/>
            <a:ext cx="1894114" cy="2080727"/>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6" name="Rectangle 5"/>
          <p:cNvSpPr/>
          <p:nvPr/>
        </p:nvSpPr>
        <p:spPr>
          <a:xfrm>
            <a:off x="6207967" y="4351176"/>
            <a:ext cx="1564433" cy="2170922"/>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7" name="Rectangle 6"/>
          <p:cNvSpPr/>
          <p:nvPr/>
        </p:nvSpPr>
        <p:spPr>
          <a:xfrm>
            <a:off x="4018383" y="1930400"/>
            <a:ext cx="2009193" cy="2240384"/>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354592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2160589"/>
            <a:ext cx="11242140" cy="4519910"/>
          </a:xfrm>
        </p:spPr>
        <p:txBody>
          <a:bodyPr>
            <a:normAutofit lnSpcReduction="10000"/>
          </a:bodyPr>
          <a:lstStyle/>
          <a:p>
            <a:r>
              <a:rPr lang="en-US" dirty="0" smtClean="0"/>
              <a:t>New “characteristics” can be added to the turtles.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t1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turtlesOwn</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turtles</a:t>
            </a:r>
            <a:r>
              <a:rPr lang="fr-FR" altLang="fr-FR" dirty="0">
                <a:solidFill>
                  <a:srgbClr val="0000FF"/>
                </a:solidFill>
                <a:latin typeface="Lucida Console" panose="020B0609040504020204" pitchFamily="49" charset="0"/>
              </a:rPr>
              <a:t> = t1, </a:t>
            </a:r>
            <a:r>
              <a:rPr lang="fr-FR" altLang="fr-FR" dirty="0" err="1">
                <a:solidFill>
                  <a:srgbClr val="0000FF"/>
                </a:solidFill>
                <a:latin typeface="Lucida Console" panose="020B0609040504020204" pitchFamily="49" charset="0"/>
              </a:rPr>
              <a:t>tVar</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sex</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tVal</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 c("F", "F", "F","F", "F", "F", "M", "M","M", "M</a:t>
            </a:r>
            <a:r>
              <a:rPr lang="fr-FR" altLang="fr-FR" dirty="0" smtClean="0">
                <a:solidFill>
                  <a:srgbClr val="0000FF"/>
                </a:solidFill>
                <a:latin typeface="Lucida Console" panose="020B0609040504020204" pitchFamily="49" charset="0"/>
              </a:rPr>
              <a:t>"))</a:t>
            </a: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sex</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FF0099FF   M</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3359486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3" end="1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4" end="1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1">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42558" y="2861534"/>
            <a:ext cx="9598722" cy="3454222"/>
          </a:xfrm>
        </p:spPr>
        <p:txBody>
          <a:bodyPr/>
          <a:lstStyle/>
          <a:p>
            <a:r>
              <a:rPr lang="en-US" dirty="0" smtClean="0"/>
              <a:t>Create a population of 10 individuals, all at the location [0;0] and with their heading either North or South, randomly</a:t>
            </a:r>
          </a:p>
          <a:p>
            <a:r>
              <a:rPr lang="en-US" dirty="0" smtClean="0"/>
              <a:t>Give them all an age of 5</a:t>
            </a:r>
          </a:p>
          <a:p>
            <a:r>
              <a:rPr lang="en-US" dirty="0" smtClean="0"/>
              <a:t>Give them a sex “male” or “female” randomly</a:t>
            </a:r>
          </a:p>
          <a:p>
            <a:endParaRPr lang="en-US" dirty="0" smtClean="0"/>
          </a:p>
          <a:p>
            <a:endParaRPr lang="fr-CA" dirty="0"/>
          </a:p>
        </p:txBody>
      </p:sp>
      <p:sp>
        <p:nvSpPr>
          <p:cNvPr id="4"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r>
              <a:rPr lang="fr-CA" dirty="0" smtClean="0"/>
              <a:t> - </a:t>
            </a:r>
            <a:r>
              <a:rPr lang="fr-CA" dirty="0" err="1" smtClean="0"/>
              <a:t>exercise</a:t>
            </a:r>
            <a:endParaRPr lang="fr-CA" dirty="0"/>
          </a:p>
        </p:txBody>
      </p:sp>
      <p:pic>
        <p:nvPicPr>
          <p:cNvPr id="6" name="Imag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8620" y="2129566"/>
            <a:ext cx="809724" cy="627424"/>
          </a:xfrm>
          <a:prstGeom prst="rect">
            <a:avLst/>
          </a:prstGeom>
        </p:spPr>
      </p:pic>
    </p:spTree>
    <p:extLst>
      <p:ext uri="{BB962C8B-B14F-4D97-AF65-F5344CB8AC3E}">
        <p14:creationId xmlns:p14="http://schemas.microsoft.com/office/powerpoint/2010/main" val="147660482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smtClean="0"/>
              <a:t>Agents: </a:t>
            </a:r>
            <a:r>
              <a:rPr lang="fr-CA" dirty="0" err="1" smtClean="0"/>
              <a:t>turtles</a:t>
            </a:r>
            <a:r>
              <a:rPr lang="fr-CA" dirty="0" smtClean="0"/>
              <a:t> or patches</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fr-CA" sz="2400" dirty="0" err="1" smtClean="0"/>
              <a:t>Turtles</a:t>
            </a:r>
            <a:r>
              <a:rPr lang="fr-CA" sz="2400" dirty="0" smtClean="0"/>
              <a:t> are </a:t>
            </a:r>
            <a:r>
              <a:rPr lang="fr-CA" sz="2400" dirty="0" err="1" smtClean="0"/>
              <a:t>moving</a:t>
            </a:r>
            <a:r>
              <a:rPr lang="fr-CA" sz="2400" dirty="0" smtClean="0"/>
              <a:t> agents. </a:t>
            </a:r>
            <a:r>
              <a:rPr lang="fr-CA" sz="2400" dirty="0" err="1" smtClean="0"/>
              <a:t>Turtles</a:t>
            </a:r>
            <a:r>
              <a:rPr lang="fr-CA" sz="2400" dirty="0" smtClean="0"/>
              <a:t> are </a:t>
            </a:r>
            <a:r>
              <a:rPr lang="fr-CA" sz="2400" dirty="0" err="1" smtClean="0"/>
              <a:t>represented</a:t>
            </a:r>
            <a:r>
              <a:rPr lang="fr-CA" sz="2400" dirty="0" smtClean="0"/>
              <a:t> </a:t>
            </a:r>
            <a:r>
              <a:rPr lang="fr-CA" sz="2400" dirty="0" err="1" smtClean="0"/>
              <a:t>with</a:t>
            </a:r>
            <a:r>
              <a:rPr lang="fr-CA" sz="2400" dirty="0" smtClean="0"/>
              <a:t> an </a:t>
            </a:r>
            <a:r>
              <a:rPr lang="fr-CA" sz="2400" dirty="0" err="1" smtClean="0"/>
              <a:t>agentMatrix</a:t>
            </a:r>
            <a:r>
              <a:rPr lang="fr-CA" sz="2400" dirty="0" smtClean="0"/>
              <a:t>.</a:t>
            </a:r>
          </a:p>
          <a:p>
            <a:r>
              <a:rPr lang="fr-CA" sz="2400" dirty="0" smtClean="0"/>
              <a:t>Patches are non-</a:t>
            </a:r>
            <a:r>
              <a:rPr lang="fr-CA" sz="2400" dirty="0" err="1" smtClean="0"/>
              <a:t>moving</a:t>
            </a:r>
            <a:r>
              <a:rPr lang="fr-CA" sz="2400" dirty="0" smtClean="0"/>
              <a:t> agents. Patches are </a:t>
            </a:r>
            <a:r>
              <a:rPr lang="fr-CA" sz="2400" dirty="0" err="1" smtClean="0"/>
              <a:t>cells</a:t>
            </a:r>
            <a:r>
              <a:rPr lang="fr-CA" sz="2400" dirty="0" smtClean="0"/>
              <a:t> of a world. Patches are </a:t>
            </a:r>
            <a:r>
              <a:rPr lang="fr-CA" sz="2400" dirty="0" err="1" smtClean="0"/>
              <a:t>represented</a:t>
            </a:r>
            <a:r>
              <a:rPr lang="fr-CA" sz="2400" dirty="0" smtClean="0"/>
              <a:t> </a:t>
            </a:r>
            <a:r>
              <a:rPr lang="fr-CA" sz="2400" dirty="0" err="1" smtClean="0"/>
              <a:t>with</a:t>
            </a:r>
            <a:r>
              <a:rPr lang="fr-CA" sz="2400" dirty="0" smtClean="0"/>
              <a:t> a 2-column matrix </a:t>
            </a:r>
            <a:r>
              <a:rPr lang="fr-CA" sz="2400" dirty="0" err="1" smtClean="0"/>
              <a:t>with</a:t>
            </a:r>
            <a:r>
              <a:rPr lang="fr-CA" sz="2400" dirty="0" smtClean="0"/>
              <a:t> </a:t>
            </a:r>
            <a:r>
              <a:rPr lang="fr-CA" sz="2400" dirty="0" err="1" smtClean="0"/>
              <a:t>pxcor</a:t>
            </a:r>
            <a:r>
              <a:rPr lang="fr-CA" sz="2400" dirty="0" smtClean="0"/>
              <a:t> and </a:t>
            </a:r>
            <a:r>
              <a:rPr lang="fr-CA" sz="2400" dirty="0" err="1" smtClean="0"/>
              <a:t>pycor</a:t>
            </a:r>
            <a:r>
              <a:rPr lang="fr-CA" sz="2400" dirty="0" smtClean="0"/>
              <a:t> </a:t>
            </a:r>
            <a:r>
              <a:rPr lang="fr-CA" sz="2400" dirty="0" err="1" smtClean="0"/>
              <a:t>columns</a:t>
            </a:r>
            <a:r>
              <a:rPr lang="fr-CA" sz="2400" dirty="0"/>
              <a:t> </a:t>
            </a:r>
            <a:r>
              <a:rPr lang="fr-CA" sz="2400" dirty="0" smtClean="0"/>
              <a:t>(i.e., </a:t>
            </a:r>
            <a:r>
              <a:rPr lang="fr-CA" sz="2400" dirty="0" err="1" smtClean="0"/>
              <a:t>coordinates</a:t>
            </a:r>
            <a:r>
              <a:rPr lang="fr-CA" sz="2400" dirty="0" smtClean="0"/>
              <a:t> of </a:t>
            </a:r>
            <a:r>
              <a:rPr lang="fr-CA" sz="2400" dirty="0" err="1" smtClean="0"/>
              <a:t>their</a:t>
            </a:r>
            <a:r>
              <a:rPr lang="fr-CA" sz="2400" dirty="0" smtClean="0"/>
              <a:t> center).</a:t>
            </a:r>
          </a:p>
          <a:p>
            <a:r>
              <a:rPr lang="fr-CA" sz="2400" dirty="0" err="1" smtClean="0"/>
              <a:t>Turtles</a:t>
            </a:r>
            <a:r>
              <a:rPr lang="fr-CA" sz="2400" dirty="0" smtClean="0"/>
              <a:t> </a:t>
            </a:r>
            <a:r>
              <a:rPr lang="fr-CA" sz="2400" dirty="0" err="1" smtClean="0"/>
              <a:t>coordinates</a:t>
            </a:r>
            <a:r>
              <a:rPr lang="fr-CA" sz="2400" dirty="0" smtClean="0"/>
              <a:t> </a:t>
            </a:r>
            <a:r>
              <a:rPr lang="fr-CA" sz="2400" dirty="0" err="1" smtClean="0"/>
              <a:t>can</a:t>
            </a:r>
            <a:r>
              <a:rPr lang="fr-CA" sz="2400" dirty="0" smtClean="0"/>
              <a:t> have </a:t>
            </a:r>
            <a:r>
              <a:rPr lang="fr-CA" sz="2400" dirty="0" err="1" smtClean="0"/>
              <a:t>decimals</a:t>
            </a:r>
            <a:r>
              <a:rPr lang="fr-CA" sz="2400" dirty="0" smtClean="0"/>
              <a:t> (i.e., </a:t>
            </a:r>
            <a:r>
              <a:rPr lang="fr-CA" sz="2400" dirty="0" err="1" smtClean="0"/>
              <a:t>can</a:t>
            </a:r>
            <a:r>
              <a:rPr lang="fr-CA" sz="2400" dirty="0" smtClean="0"/>
              <a:t> </a:t>
            </a:r>
            <a:r>
              <a:rPr lang="fr-CA" sz="2400" dirty="0" err="1" smtClean="0"/>
              <a:t>be</a:t>
            </a:r>
            <a:r>
              <a:rPr lang="fr-CA" sz="2400" dirty="0" smtClean="0"/>
              <a:t> </a:t>
            </a:r>
            <a:r>
              <a:rPr lang="fr-CA" sz="2400" dirty="0" err="1" smtClean="0"/>
              <a:t>anywhere</a:t>
            </a:r>
            <a:r>
              <a:rPr lang="fr-CA" sz="2400" dirty="0" smtClean="0"/>
              <a:t> on the patches). Patches </a:t>
            </a:r>
            <a:r>
              <a:rPr lang="fr-CA" sz="2400" dirty="0" err="1" smtClean="0"/>
              <a:t>coordinates</a:t>
            </a:r>
            <a:r>
              <a:rPr lang="fr-CA" sz="2400" dirty="0" smtClean="0"/>
              <a:t> are </a:t>
            </a:r>
            <a:r>
              <a:rPr lang="fr-CA" sz="2400" dirty="0" err="1" smtClean="0"/>
              <a:t>always</a:t>
            </a:r>
            <a:r>
              <a:rPr lang="fr-CA" sz="2400" dirty="0" smtClean="0"/>
              <a:t> </a:t>
            </a:r>
            <a:r>
              <a:rPr lang="fr-CA" sz="2400" dirty="0" err="1" smtClean="0"/>
              <a:t>integer</a:t>
            </a:r>
            <a:r>
              <a:rPr lang="fr-CA" sz="2400" dirty="0" smtClean="0"/>
              <a:t>.</a:t>
            </a:r>
          </a:p>
          <a:p>
            <a:endParaRPr lang="fr-CA" dirty="0" smtClean="0"/>
          </a:p>
          <a:p>
            <a:endParaRPr lang="fr-CA" dirty="0"/>
          </a:p>
          <a:p>
            <a:endParaRPr lang="fr-CA" dirty="0"/>
          </a:p>
        </p:txBody>
      </p:sp>
    </p:spTree>
    <p:extLst>
      <p:ext uri="{BB962C8B-B14F-4D97-AF65-F5344CB8AC3E}">
        <p14:creationId xmlns:p14="http://schemas.microsoft.com/office/powerpoint/2010/main" val="4179078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Agentset</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en-US" sz="2000" dirty="0" smtClean="0"/>
              <a:t>An “</a:t>
            </a:r>
            <a:r>
              <a:rPr lang="en-US" sz="2000" dirty="0" err="1" smtClean="0"/>
              <a:t>agentset</a:t>
            </a:r>
            <a:r>
              <a:rPr lang="en-US" sz="2000" dirty="0" smtClean="0"/>
              <a:t>” </a:t>
            </a:r>
            <a:r>
              <a:rPr lang="en-US" sz="2000" dirty="0"/>
              <a:t>is a set of </a:t>
            </a:r>
            <a:r>
              <a:rPr lang="en-US" sz="2000" dirty="0" smtClean="0"/>
              <a:t>agents.</a:t>
            </a:r>
          </a:p>
          <a:p>
            <a:r>
              <a:rPr lang="en-US" sz="2000" dirty="0" err="1" smtClean="0"/>
              <a:t>Agentsets</a:t>
            </a:r>
            <a:r>
              <a:rPr lang="en-US" sz="2000" dirty="0" smtClean="0"/>
              <a:t> contain </a:t>
            </a:r>
            <a:r>
              <a:rPr lang="en-US" sz="2000" dirty="0"/>
              <a:t>only some patches or some turtles. An </a:t>
            </a:r>
            <a:r>
              <a:rPr lang="en-US" sz="2000" dirty="0" err="1"/>
              <a:t>agentset</a:t>
            </a:r>
            <a:r>
              <a:rPr lang="en-US" sz="2000" dirty="0"/>
              <a:t> cannot contain the two agent types (patches and turtles) at once. </a:t>
            </a:r>
            <a:endParaRPr lang="en-US" sz="2000" dirty="0" smtClean="0"/>
          </a:p>
          <a:p>
            <a:r>
              <a:rPr lang="en-US" sz="2000" dirty="0" smtClean="0"/>
              <a:t>A </a:t>
            </a:r>
            <a:r>
              <a:rPr lang="en-US" sz="2000" dirty="0"/>
              <a:t>patch </a:t>
            </a:r>
            <a:r>
              <a:rPr lang="en-US" sz="2000" dirty="0" err="1"/>
              <a:t>agentset</a:t>
            </a:r>
            <a:r>
              <a:rPr lang="en-US" sz="2000" dirty="0"/>
              <a:t> is a matrix that contains patches coordinates; a turtle </a:t>
            </a:r>
            <a:r>
              <a:rPr lang="en-US" sz="2000" dirty="0" err="1"/>
              <a:t>agentset</a:t>
            </a:r>
            <a:r>
              <a:rPr lang="en-US" sz="2000" dirty="0"/>
              <a:t> is an </a:t>
            </a:r>
            <a:r>
              <a:rPr lang="en-US" sz="2000" dirty="0" err="1"/>
              <a:t>agentMatrix</a:t>
            </a:r>
            <a:r>
              <a:rPr lang="en-US" sz="2000" dirty="0"/>
              <a:t> object containing turtles. </a:t>
            </a:r>
            <a:endParaRPr lang="en-US" sz="2000" dirty="0" smtClean="0"/>
          </a:p>
          <a:p>
            <a:r>
              <a:rPr lang="en-US" sz="2000" dirty="0" err="1" smtClean="0"/>
              <a:t>Agentsets</a:t>
            </a:r>
            <a:r>
              <a:rPr lang="en-US" sz="2000" dirty="0" smtClean="0"/>
              <a:t> </a:t>
            </a:r>
            <a:r>
              <a:rPr lang="en-US" sz="2000" dirty="0"/>
              <a:t>can then be passed on as arguments in functions. </a:t>
            </a:r>
            <a:r>
              <a:rPr lang="fr-CA" sz="2000" dirty="0" err="1"/>
              <a:t>Agentsets</a:t>
            </a:r>
            <a:r>
              <a:rPr lang="fr-CA" sz="2000" dirty="0"/>
              <a:t> </a:t>
            </a:r>
            <a:r>
              <a:rPr lang="fr-CA" sz="2000" dirty="0" err="1"/>
              <a:t>can</a:t>
            </a:r>
            <a:r>
              <a:rPr lang="fr-CA" sz="2000" dirty="0"/>
              <a:t> </a:t>
            </a:r>
            <a:r>
              <a:rPr lang="fr-CA" sz="2000" dirty="0" err="1"/>
              <a:t>be</a:t>
            </a:r>
            <a:r>
              <a:rPr lang="fr-CA" sz="2000" dirty="0"/>
              <a:t> </a:t>
            </a:r>
            <a:r>
              <a:rPr lang="fr-CA" sz="2000" dirty="0" err="1"/>
              <a:t>redefined</a:t>
            </a:r>
            <a:r>
              <a:rPr lang="fr-CA" sz="2000" dirty="0"/>
              <a:t> at </a:t>
            </a:r>
            <a:r>
              <a:rPr lang="fr-CA" sz="2000" dirty="0" err="1"/>
              <a:t>any</a:t>
            </a:r>
            <a:r>
              <a:rPr lang="fr-CA" sz="2000" dirty="0"/>
              <a:t> time</a:t>
            </a:r>
            <a:r>
              <a:rPr lang="fr-CA" sz="2000" dirty="0" smtClean="0"/>
              <a:t>.</a:t>
            </a:r>
          </a:p>
          <a:p>
            <a:endParaRPr lang="fr-CA" sz="2000" dirty="0"/>
          </a:p>
          <a:p>
            <a:r>
              <a:rPr lang="fr-CA" sz="2000" dirty="0" smtClean="0"/>
              <a:t>For </a:t>
            </a:r>
            <a:r>
              <a:rPr lang="fr-CA" sz="2000" dirty="0" err="1" smtClean="0"/>
              <a:t>turtles</a:t>
            </a:r>
            <a:r>
              <a:rPr lang="fr-CA" sz="2000" dirty="0" smtClean="0"/>
              <a:t>, agents and </a:t>
            </a:r>
            <a:r>
              <a:rPr lang="fr-CA" sz="2000" dirty="0" err="1" smtClean="0"/>
              <a:t>agentset</a:t>
            </a:r>
            <a:r>
              <a:rPr lang="fr-CA" sz="2000" dirty="0" smtClean="0"/>
              <a:t> are the </a:t>
            </a:r>
            <a:r>
              <a:rPr lang="fr-CA" sz="2000" dirty="0" err="1" smtClean="0"/>
              <a:t>same</a:t>
            </a:r>
            <a:r>
              <a:rPr lang="fr-CA" sz="2000" dirty="0" smtClean="0"/>
              <a:t>.</a:t>
            </a:r>
            <a:endParaRPr lang="fr-CA" sz="2000" dirty="0"/>
          </a:p>
          <a:p>
            <a:endParaRPr lang="fr-CA" dirty="0" smtClean="0"/>
          </a:p>
          <a:p>
            <a:endParaRPr lang="fr-CA" dirty="0" smtClean="0"/>
          </a:p>
          <a:p>
            <a:endParaRPr lang="fr-CA" dirty="0"/>
          </a:p>
          <a:p>
            <a:endParaRPr lang="fr-CA" dirty="0"/>
          </a:p>
        </p:txBody>
      </p:sp>
    </p:spTree>
    <p:extLst>
      <p:ext uri="{BB962C8B-B14F-4D97-AF65-F5344CB8AC3E}">
        <p14:creationId xmlns:p14="http://schemas.microsoft.com/office/powerpoint/2010/main" val="139949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Agentset</a:t>
            </a:r>
            <a:r>
              <a:rPr lang="en-US" dirty="0" smtClean="0"/>
              <a:t> for turtles</a:t>
            </a:r>
            <a:endParaRPr lang="fr-CA" dirty="0"/>
          </a:p>
        </p:txBody>
      </p:sp>
      <p:sp>
        <p:nvSpPr>
          <p:cNvPr id="3" name="Espace réservé du contenu 2"/>
          <p:cNvSpPr>
            <a:spLocks noGrp="1"/>
          </p:cNvSpPr>
          <p:nvPr>
            <p:ph idx="1"/>
          </p:nvPr>
        </p:nvSpPr>
        <p:spPr>
          <a:xfrm>
            <a:off x="677334" y="1850315"/>
            <a:ext cx="9865160" cy="4373928"/>
          </a:xfrm>
        </p:spPr>
        <p:txBody>
          <a:bodyPr/>
          <a:lstStyle/>
          <a:p>
            <a:r>
              <a:rPr lang="en-US" sz="2000" dirty="0" smtClean="0"/>
              <a:t>Create 5 sheep and 5 wolves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t2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10,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c(</a:t>
            </a:r>
            <a:r>
              <a:rPr lang="fr-FR" altLang="fr-FR" dirty="0" err="1">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5), </a:t>
            </a:r>
            <a:r>
              <a:rPr lang="fr-FR" altLang="fr-FR" dirty="0" smtClean="0">
                <a:solidFill>
                  <a:srgbClr val="0000FF"/>
                </a:solidFill>
                <a:latin typeface="Lucida Console" panose="020B0609040504020204" pitchFamily="49" charset="0"/>
              </a:rPr>
              <a:t>     </a:t>
            </a:r>
          </a:p>
          <a:p>
            <a:pPr marL="0" indent="0">
              <a:spcBef>
                <a:spcPts val="0"/>
              </a:spcBef>
              <a:buNone/>
            </a:pPr>
            <a:r>
              <a:rPr lang="fr-FR" altLang="fr-FR" dirty="0">
                <a:solidFill>
                  <a:srgbClr val="0000FF"/>
                </a:solidFill>
                <a:latin typeface="Lucida Console" panose="020B0609040504020204" pitchFamily="49" charset="0"/>
              </a:rPr>
              <a:t> </a:t>
            </a: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5)))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a:solidFill>
                  <a:srgbClr val="0000FF"/>
                </a:solidFill>
                <a:latin typeface="Lucida Console" panose="020B0609040504020204" pitchFamily="49" charset="0"/>
              </a:rPr>
              <a:t>&gt; </a:t>
            </a:r>
            <a:r>
              <a:rPr lang="fr-FR" altLang="fr-FR" dirty="0" err="1" smtClean="0">
                <a:solidFill>
                  <a:srgbClr val="0000FF"/>
                </a:solidFill>
                <a:latin typeface="Lucida Console" panose="020B0609040504020204" pitchFamily="49" charset="0"/>
              </a:rPr>
              <a:t>wolves</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a:spcBef>
                <a:spcPts val="0"/>
              </a:spcBef>
              <a:buFont typeface="Wingdings" panose="05000000000000000000" pitchFamily="2" charset="2"/>
              <a:buChar char="Ø"/>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wolves</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4235819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Functions</a:t>
            </a:r>
            <a:endParaRPr lang="fr-CA" dirty="0"/>
          </a:p>
        </p:txBody>
      </p:sp>
      <p:sp>
        <p:nvSpPr>
          <p:cNvPr id="3" name="Espace réservé du contenu 2"/>
          <p:cNvSpPr>
            <a:spLocks noGrp="1"/>
          </p:cNvSpPr>
          <p:nvPr>
            <p:ph idx="1"/>
          </p:nvPr>
        </p:nvSpPr>
        <p:spPr>
          <a:xfrm>
            <a:off x="677333" y="1441525"/>
            <a:ext cx="8875457" cy="4851699"/>
          </a:xfrm>
        </p:spPr>
        <p:txBody>
          <a:bodyPr>
            <a:normAutofit/>
          </a:bodyPr>
          <a:lstStyle/>
          <a:p>
            <a:r>
              <a:rPr lang="en-US" sz="2000" dirty="0" err="1" smtClean="0"/>
              <a:t>NetLogoR</a:t>
            </a:r>
            <a:r>
              <a:rPr lang="en-US" sz="2000" dirty="0" smtClean="0"/>
              <a:t> functions can act (modify or use) worlds (</a:t>
            </a:r>
            <a:r>
              <a:rPr lang="en-US" sz="2000" dirty="0" err="1" smtClean="0"/>
              <a:t>worldMatrix</a:t>
            </a:r>
            <a:r>
              <a:rPr lang="en-US" sz="2000" dirty="0" smtClean="0"/>
              <a:t>, </a:t>
            </a:r>
            <a:r>
              <a:rPr lang="en-US" sz="2000" dirty="0" err="1" smtClean="0"/>
              <a:t>worldArray</a:t>
            </a:r>
            <a:r>
              <a:rPr lang="en-US" sz="2000" dirty="0" smtClean="0"/>
              <a:t>), patches (2-column matrix) and/or turtles (</a:t>
            </a:r>
            <a:r>
              <a:rPr lang="en-US" sz="2000" dirty="0" err="1" smtClean="0"/>
              <a:t>agentMatrix</a:t>
            </a:r>
            <a:r>
              <a:rPr lang="en-US" sz="2000" dirty="0" smtClean="0"/>
              <a:t>).</a:t>
            </a:r>
          </a:p>
          <a:p>
            <a:endParaRPr lang="fr-CA" sz="2000" dirty="0"/>
          </a:p>
        </p:txBody>
      </p:sp>
      <p:pic>
        <p:nvPicPr>
          <p:cNvPr id="8" name="Image 7"/>
          <p:cNvPicPr>
            <a:picLocks noChangeAspect="1"/>
          </p:cNvPicPr>
          <p:nvPr/>
        </p:nvPicPr>
        <p:blipFill rotWithShape="1">
          <a:blip r:embed="rId2"/>
          <a:srcRect l="52538" t="16995" r="1681" b="40679"/>
          <a:stretch/>
        </p:blipFill>
        <p:spPr>
          <a:xfrm>
            <a:off x="1268510" y="2232213"/>
            <a:ext cx="8005492" cy="4625787"/>
          </a:xfrm>
          <a:prstGeom prst="rect">
            <a:avLst/>
          </a:prstGeom>
        </p:spPr>
      </p:pic>
    </p:spTree>
    <p:extLst>
      <p:ext uri="{BB962C8B-B14F-4D97-AF65-F5344CB8AC3E}">
        <p14:creationId xmlns:p14="http://schemas.microsoft.com/office/powerpoint/2010/main" val="1128300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err="1" smtClean="0"/>
                        <a:t>bk</a:t>
                      </a:r>
                      <a:endParaRPr lang="fr-CA" dirty="0"/>
                    </a:p>
                  </a:txBody>
                  <a:tcPr/>
                </a:tc>
                <a:tc>
                  <a:txBody>
                    <a:bodyPr/>
                    <a:lstStyle/>
                    <a:p>
                      <a:r>
                        <a:rPr lang="fr-CA" dirty="0" smtClean="0"/>
                        <a:t>Move </a:t>
                      </a:r>
                      <a:r>
                        <a:rPr lang="fr-CA" dirty="0" err="1" smtClean="0"/>
                        <a:t>backward</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4147643173"/>
                  </a:ext>
                </a:extLst>
              </a:tr>
              <a:tr h="370840">
                <a:tc>
                  <a:txBody>
                    <a:bodyPr/>
                    <a:lstStyle/>
                    <a:p>
                      <a:r>
                        <a:rPr lang="fr-CA" dirty="0" err="1" smtClean="0"/>
                        <a:t>canMove</a:t>
                      </a:r>
                      <a:endParaRPr lang="fr-CA" dirty="0"/>
                    </a:p>
                  </a:txBody>
                  <a:tcPr/>
                </a:tc>
                <a:tc>
                  <a:txBody>
                    <a:bodyPr/>
                    <a:lstStyle/>
                    <a:p>
                      <a:r>
                        <a:rPr lang="fr-CA" dirty="0" smtClean="0"/>
                        <a:t>Can the </a:t>
                      </a:r>
                      <a:r>
                        <a:rPr lang="fr-CA" dirty="0" err="1" smtClean="0"/>
                        <a:t>turtles</a:t>
                      </a:r>
                      <a:r>
                        <a:rPr lang="fr-CA" dirty="0" smtClean="0"/>
                        <a:t> move?</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1889781520"/>
                  </a:ext>
                </a:extLst>
              </a:tr>
              <a:tr h="370840">
                <a:tc>
                  <a:txBody>
                    <a:bodyPr/>
                    <a:lstStyle/>
                    <a:p>
                      <a:r>
                        <a:rPr lang="fr-CA" dirty="0" err="1" smtClean="0"/>
                        <a:t>cellFromPxcorPycor</a:t>
                      </a:r>
                      <a:endParaRPr lang="fr-CA" dirty="0"/>
                    </a:p>
                  </a:txBody>
                  <a:tcPr/>
                </a:tc>
                <a:tc>
                  <a:txBody>
                    <a:bodyPr/>
                    <a:lstStyle/>
                    <a:p>
                      <a:r>
                        <a:rPr lang="en-US" dirty="0" smtClean="0"/>
                        <a:t>Cells numbers from patches coordinates</a:t>
                      </a:r>
                      <a:endParaRPr lang="fr-CA" dirty="0"/>
                    </a:p>
                  </a:txBody>
                  <a:tcPr/>
                </a:tc>
                <a:tc>
                  <a:txBody>
                    <a:bodyPr/>
                    <a:lstStyle/>
                    <a:p>
                      <a:endParaRPr lang="fr-CA"/>
                    </a:p>
                  </a:txBody>
                  <a:tcPr/>
                </a:tc>
                <a:extLst>
                  <a:ext uri="{0D108BD9-81ED-4DB2-BD59-A6C34878D82A}">
                    <a16:rowId xmlns="" xmlns:a16="http://schemas.microsoft.com/office/drawing/2014/main" val="2143907086"/>
                  </a:ext>
                </a:extLst>
              </a:tr>
              <a:tr h="370840">
                <a:tc>
                  <a:txBody>
                    <a:bodyPr/>
                    <a:lstStyle/>
                    <a:p>
                      <a:r>
                        <a:rPr lang="fr-CA" dirty="0" err="1" smtClean="0"/>
                        <a:t>clearPatches</a:t>
                      </a:r>
                      <a:endParaRPr lang="fr-CA" dirty="0"/>
                    </a:p>
                  </a:txBody>
                  <a:tcPr/>
                </a:tc>
                <a:tc>
                  <a:txBody>
                    <a:bodyPr/>
                    <a:lstStyle/>
                    <a:p>
                      <a:r>
                        <a:rPr lang="fr-CA" dirty="0" err="1" smtClean="0"/>
                        <a:t>Clear</a:t>
                      </a:r>
                      <a:r>
                        <a:rPr lang="fr-CA" dirty="0" smtClean="0"/>
                        <a:t> </a:t>
                      </a:r>
                      <a:r>
                        <a:rPr lang="fr-CA" dirty="0" err="1" smtClean="0"/>
                        <a:t>world’s</a:t>
                      </a:r>
                      <a:r>
                        <a:rPr lang="fr-CA" dirty="0" smtClean="0"/>
                        <a:t> patches</a:t>
                      </a:r>
                      <a:endParaRPr lang="fr-CA" dirty="0"/>
                    </a:p>
                  </a:txBody>
                  <a:tcPr/>
                </a:tc>
                <a:tc>
                  <a:txBody>
                    <a:bodyPr/>
                    <a:lstStyle/>
                    <a:p>
                      <a:endParaRPr lang="fr-CA"/>
                    </a:p>
                  </a:txBody>
                  <a:tcPr/>
                </a:tc>
                <a:extLst>
                  <a:ext uri="{0D108BD9-81ED-4DB2-BD59-A6C34878D82A}">
                    <a16:rowId xmlns="" xmlns:a16="http://schemas.microsoft.com/office/drawing/2014/main" val="3776933687"/>
                  </a:ext>
                </a:extLst>
              </a:tr>
              <a:tr h="370840">
                <a:tc>
                  <a:txBody>
                    <a:bodyPr/>
                    <a:lstStyle/>
                    <a:p>
                      <a:r>
                        <a:rPr lang="fr-CA" dirty="0" err="1" smtClean="0"/>
                        <a:t>createOTurtles</a:t>
                      </a:r>
                      <a:endParaRPr lang="fr-CA" dirty="0"/>
                    </a:p>
                  </a:txBody>
                  <a:tcPr/>
                </a:tc>
                <a:tc>
                  <a:txBody>
                    <a:bodyPr/>
                    <a:lstStyle/>
                    <a:p>
                      <a:r>
                        <a:rPr lang="fr-CA" dirty="0" err="1" smtClean="0"/>
                        <a:t>Create</a:t>
                      </a:r>
                      <a:r>
                        <a:rPr lang="fr-CA" dirty="0" smtClean="0"/>
                        <a:t> </a:t>
                      </a:r>
                      <a:r>
                        <a:rPr lang="fr-CA" dirty="0" err="1" smtClean="0"/>
                        <a:t>ordered</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 xmlns:a16="http://schemas.microsoft.com/office/drawing/2014/main" val="2636289585"/>
                  </a:ext>
                </a:extLst>
              </a:tr>
              <a:tr h="370840">
                <a:tc>
                  <a:txBody>
                    <a:bodyPr/>
                    <a:lstStyle/>
                    <a:p>
                      <a:r>
                        <a:rPr lang="fr-CA" dirty="0" err="1" smtClean="0"/>
                        <a:t>createTurtles</a:t>
                      </a:r>
                      <a:endParaRPr lang="fr-CA" dirty="0"/>
                    </a:p>
                  </a:txBody>
                  <a:tcPr/>
                </a:tc>
                <a:tc>
                  <a:txBody>
                    <a:bodyPr/>
                    <a:lstStyle/>
                    <a:p>
                      <a:r>
                        <a:rPr lang="fr-CA" dirty="0" err="1" smtClean="0"/>
                        <a:t>Create</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 xmlns:a16="http://schemas.microsoft.com/office/drawing/2014/main" val="4036632942"/>
                  </a:ext>
                </a:extLst>
              </a:tr>
              <a:tr h="370840">
                <a:tc>
                  <a:txBody>
                    <a:bodyPr/>
                    <a:lstStyle/>
                    <a:p>
                      <a:r>
                        <a:rPr lang="fr-CA" dirty="0" err="1" smtClean="0"/>
                        <a:t>createWorld</a:t>
                      </a:r>
                      <a:endParaRPr lang="fr-CA" dirty="0"/>
                    </a:p>
                  </a:txBody>
                  <a:tcPr/>
                </a:tc>
                <a:tc>
                  <a:txBody>
                    <a:bodyPr/>
                    <a:lstStyle/>
                    <a:p>
                      <a:r>
                        <a:rPr lang="fr-CA" dirty="0" err="1" smtClean="0"/>
                        <a:t>Create</a:t>
                      </a:r>
                      <a:r>
                        <a:rPr lang="fr-CA" dirty="0" smtClean="0"/>
                        <a:t> a world</a:t>
                      </a:r>
                      <a:endParaRPr lang="fr-CA" dirty="0"/>
                    </a:p>
                  </a:txBody>
                  <a:tcPr/>
                </a:tc>
                <a:tc>
                  <a:txBody>
                    <a:bodyPr/>
                    <a:lstStyle/>
                    <a:p>
                      <a:endParaRPr lang="fr-CA" dirty="0"/>
                    </a:p>
                  </a:txBody>
                  <a:tcPr/>
                </a:tc>
                <a:extLst>
                  <a:ext uri="{0D108BD9-81ED-4DB2-BD59-A6C34878D82A}">
                    <a16:rowId xmlns="" xmlns:a16="http://schemas.microsoft.com/office/drawing/2014/main" val="2557347693"/>
                  </a:ext>
                </a:extLst>
              </a:tr>
              <a:tr h="370840">
                <a:tc>
                  <a:txBody>
                    <a:bodyPr/>
                    <a:lstStyle/>
                    <a:p>
                      <a:r>
                        <a:rPr lang="fr-CA" dirty="0" smtClean="0"/>
                        <a:t>die</a:t>
                      </a:r>
                      <a:endParaRPr lang="fr-CA" dirty="0"/>
                    </a:p>
                  </a:txBody>
                  <a:tcPr/>
                </a:tc>
                <a:tc>
                  <a:txBody>
                    <a:bodyPr/>
                    <a:lstStyle/>
                    <a:p>
                      <a:r>
                        <a:rPr lang="fr-CA" dirty="0" smtClean="0"/>
                        <a:t>Kill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 xmlns:a16="http://schemas.microsoft.com/office/drawing/2014/main" val="790782766"/>
                  </a:ext>
                </a:extLst>
              </a:tr>
              <a:tr h="370840">
                <a:tc>
                  <a:txBody>
                    <a:bodyPr/>
                    <a:lstStyle/>
                    <a:p>
                      <a:r>
                        <a:rPr lang="fr-CA" dirty="0" smtClean="0"/>
                        <a:t>diffuse</a:t>
                      </a:r>
                      <a:endParaRPr lang="fr-CA" dirty="0"/>
                    </a:p>
                  </a:txBody>
                  <a:tcPr/>
                </a:tc>
                <a:tc>
                  <a:txBody>
                    <a:bodyPr/>
                    <a:lstStyle/>
                    <a:p>
                      <a:r>
                        <a:rPr lang="fr-CA" dirty="0" smtClean="0"/>
                        <a:t>Diffuse values in a world</a:t>
                      </a:r>
                      <a:endParaRPr lang="fr-CA" dirty="0"/>
                    </a:p>
                  </a:txBody>
                  <a:tcPr/>
                </a:tc>
                <a:tc>
                  <a:txBody>
                    <a:bodyPr/>
                    <a:lstStyle/>
                    <a:p>
                      <a:endParaRPr lang="fr-CA" dirty="0"/>
                    </a:p>
                  </a:txBody>
                  <a:tcPr/>
                </a:tc>
                <a:extLst>
                  <a:ext uri="{0D108BD9-81ED-4DB2-BD59-A6C34878D82A}">
                    <a16:rowId xmlns="" xmlns:a16="http://schemas.microsoft.com/office/drawing/2014/main" val="3708466705"/>
                  </a:ext>
                </a:extLst>
              </a:tr>
              <a:tr h="370840">
                <a:tc>
                  <a:txBody>
                    <a:bodyPr/>
                    <a:lstStyle/>
                    <a:p>
                      <a:r>
                        <a:rPr lang="fr-CA" dirty="0" err="1" smtClean="0"/>
                        <a:t>downhill</a:t>
                      </a:r>
                      <a:endParaRPr lang="fr-CA" dirty="0"/>
                    </a:p>
                  </a:txBody>
                  <a:tcPr/>
                </a:tc>
                <a:tc>
                  <a:txBody>
                    <a:bodyPr/>
                    <a:lstStyle/>
                    <a:p>
                      <a:r>
                        <a:rPr lang="fr-CA" dirty="0" smtClean="0"/>
                        <a:t>Move </a:t>
                      </a:r>
                      <a:r>
                        <a:rPr lang="fr-CA" dirty="0" err="1" smtClean="0"/>
                        <a:t>downhill</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3708751449"/>
                  </a:ext>
                </a:extLst>
              </a:tr>
              <a:tr h="370840">
                <a:tc>
                  <a:txBody>
                    <a:bodyPr/>
                    <a:lstStyle/>
                    <a:p>
                      <a:r>
                        <a:rPr lang="fr-CA" dirty="0" smtClean="0"/>
                        <a:t>dx</a:t>
                      </a:r>
                      <a:endParaRPr lang="fr-CA" dirty="0"/>
                    </a:p>
                  </a:txBody>
                  <a:tcPr/>
                </a:tc>
                <a:tc>
                  <a:txBody>
                    <a:bodyPr/>
                    <a:lstStyle/>
                    <a:p>
                      <a:r>
                        <a:rPr lang="fr-CA" dirty="0" smtClean="0"/>
                        <a:t>x-</a:t>
                      </a:r>
                      <a:r>
                        <a:rPr lang="fr-CA" dirty="0" err="1" smtClean="0"/>
                        <a:t>increment</a:t>
                      </a:r>
                      <a:endParaRPr lang="fr-CA" dirty="0"/>
                    </a:p>
                  </a:txBody>
                  <a:tcPr/>
                </a:tc>
                <a:tc>
                  <a:txBody>
                    <a:bodyPr/>
                    <a:lstStyle/>
                    <a:p>
                      <a:endParaRPr lang="fr-CA" dirty="0"/>
                    </a:p>
                  </a:txBody>
                  <a:tcPr/>
                </a:tc>
                <a:extLst>
                  <a:ext uri="{0D108BD9-81ED-4DB2-BD59-A6C34878D82A}">
                    <a16:rowId xmlns="" xmlns:a16="http://schemas.microsoft.com/office/drawing/2014/main" val="1294873962"/>
                  </a:ext>
                </a:extLst>
              </a:tr>
              <a:tr h="370840">
                <a:tc>
                  <a:txBody>
                    <a:bodyPr/>
                    <a:lstStyle/>
                    <a:p>
                      <a:r>
                        <a:rPr lang="fr-CA" dirty="0" err="1" smtClean="0"/>
                        <a:t>dy</a:t>
                      </a:r>
                      <a:endParaRPr lang="fr-CA" dirty="0"/>
                    </a:p>
                  </a:txBody>
                  <a:tcPr/>
                </a:tc>
                <a:tc>
                  <a:txBody>
                    <a:bodyPr/>
                    <a:lstStyle/>
                    <a:p>
                      <a:r>
                        <a:rPr lang="fr-CA" dirty="0" smtClean="0"/>
                        <a:t>y-</a:t>
                      </a:r>
                      <a:r>
                        <a:rPr lang="fr-CA" dirty="0" err="1" smtClean="0"/>
                        <a:t>increment</a:t>
                      </a:r>
                      <a:endParaRPr lang="fr-CA" dirty="0"/>
                    </a:p>
                  </a:txBody>
                  <a:tcPr/>
                </a:tc>
                <a:tc>
                  <a:txBody>
                    <a:bodyPr/>
                    <a:lstStyle/>
                    <a:p>
                      <a:endParaRPr lang="fr-CA" dirty="0"/>
                    </a:p>
                  </a:txBody>
                  <a:tcPr/>
                </a:tc>
                <a:extLst>
                  <a:ext uri="{0D108BD9-81ED-4DB2-BD59-A6C34878D82A}">
                    <a16:rowId xmlns="" xmlns:a16="http://schemas.microsoft.com/office/drawing/2014/main" val="852883205"/>
                  </a:ext>
                </a:extLst>
              </a:tr>
              <a:tr h="370840">
                <a:tc>
                  <a:txBody>
                    <a:bodyPr/>
                    <a:lstStyle/>
                    <a:p>
                      <a:r>
                        <a:rPr lang="fr-CA" dirty="0" smtClean="0"/>
                        <a:t>face</a:t>
                      </a:r>
                      <a:endParaRPr lang="fr-CA" dirty="0"/>
                    </a:p>
                  </a:txBody>
                  <a:tcPr/>
                </a:tc>
                <a:tc>
                  <a:txBody>
                    <a:bodyPr/>
                    <a:lstStyle/>
                    <a:p>
                      <a:r>
                        <a:rPr lang="fr-CA" dirty="0" smtClean="0"/>
                        <a:t>Face </a:t>
                      </a:r>
                      <a:r>
                        <a:rPr lang="fr-CA" dirty="0" err="1" smtClean="0"/>
                        <a:t>something</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201784992"/>
                  </a:ext>
                </a:extLst>
              </a:tr>
              <a:tr h="370840">
                <a:tc>
                  <a:txBody>
                    <a:bodyPr/>
                    <a:lstStyle/>
                    <a:p>
                      <a:r>
                        <a:rPr lang="fr-CA" dirty="0" err="1" smtClean="0"/>
                        <a:t>fd</a:t>
                      </a:r>
                      <a:endParaRPr lang="fr-CA" dirty="0"/>
                    </a:p>
                  </a:txBody>
                  <a:tcPr/>
                </a:tc>
                <a:tc>
                  <a:txBody>
                    <a:bodyPr/>
                    <a:lstStyle/>
                    <a:p>
                      <a:r>
                        <a:rPr lang="fr-CA" dirty="0" smtClean="0"/>
                        <a:t>Move </a:t>
                      </a:r>
                      <a:r>
                        <a:rPr lang="fr-CA" dirty="0" err="1" smtClean="0"/>
                        <a:t>forward</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1190394604"/>
                  </a:ext>
                </a:extLst>
              </a:tr>
              <a:tr h="370840">
                <a:tc>
                  <a:txBody>
                    <a:bodyPr/>
                    <a:lstStyle/>
                    <a:p>
                      <a:r>
                        <a:rPr lang="fr-CA" dirty="0" err="1" smtClean="0"/>
                        <a:t>hatch</a:t>
                      </a:r>
                      <a:endParaRPr lang="fr-CA" dirty="0"/>
                    </a:p>
                  </a:txBody>
                  <a:tcPr/>
                </a:tc>
                <a:tc>
                  <a:txBody>
                    <a:bodyPr/>
                    <a:lstStyle/>
                    <a:p>
                      <a:r>
                        <a:rPr lang="fr-CA" dirty="0" smtClean="0"/>
                        <a:t>Hatch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 xmlns:a16="http://schemas.microsoft.com/office/drawing/2014/main" val="2052540645"/>
                  </a:ext>
                </a:extLst>
              </a:tr>
            </a:tbl>
          </a:graphicData>
        </a:graphic>
      </p:graphicFrame>
    </p:spTree>
    <p:extLst>
      <p:ext uri="{BB962C8B-B14F-4D97-AF65-F5344CB8AC3E}">
        <p14:creationId xmlns:p14="http://schemas.microsoft.com/office/powerpoint/2010/main" val="419512179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smtClean="0"/>
                        <a:t>home</a:t>
                      </a:r>
                      <a:endParaRPr lang="fr-CA" dirty="0"/>
                    </a:p>
                  </a:txBody>
                  <a:tcPr/>
                </a:tc>
                <a:tc>
                  <a:txBody>
                    <a:bodyPr/>
                    <a:lstStyle/>
                    <a:p>
                      <a:r>
                        <a:rPr lang="fr-CA" dirty="0" smtClean="0"/>
                        <a:t>Return home</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4147643173"/>
                  </a:ext>
                </a:extLst>
              </a:tr>
              <a:tr h="370840">
                <a:tc>
                  <a:txBody>
                    <a:bodyPr/>
                    <a:lstStyle/>
                    <a:p>
                      <a:r>
                        <a:rPr lang="fr-CA" dirty="0" err="1" smtClean="0"/>
                        <a:t>inCone</a:t>
                      </a:r>
                      <a:endParaRPr lang="fr-CA" dirty="0"/>
                    </a:p>
                  </a:txBody>
                  <a:tcPr/>
                </a:tc>
                <a:tc>
                  <a:txBody>
                    <a:bodyPr/>
                    <a:lstStyle/>
                    <a:p>
                      <a:r>
                        <a:rPr lang="fr-CA" dirty="0" smtClean="0"/>
                        <a:t>Agents in </a:t>
                      </a:r>
                      <a:r>
                        <a:rPr lang="fr-CA" dirty="0" err="1" smtClean="0"/>
                        <a:t>cone</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1889781520"/>
                  </a:ext>
                </a:extLst>
              </a:tr>
              <a:tr h="370840">
                <a:tc>
                  <a:txBody>
                    <a:bodyPr/>
                    <a:lstStyle/>
                    <a:p>
                      <a:r>
                        <a:rPr lang="fr-CA" dirty="0" err="1" smtClean="0"/>
                        <a:t>inRadius</a:t>
                      </a:r>
                      <a:endParaRPr lang="fr-CA" dirty="0"/>
                    </a:p>
                  </a:txBody>
                  <a:tcPr/>
                </a:tc>
                <a:tc>
                  <a:txBody>
                    <a:bodyPr/>
                    <a:lstStyle/>
                    <a:p>
                      <a:r>
                        <a:rPr lang="fr-CA" dirty="0" smtClean="0"/>
                        <a:t>Agents in radius</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143907086"/>
                  </a:ext>
                </a:extLst>
              </a:tr>
              <a:tr h="370840">
                <a:tc>
                  <a:txBody>
                    <a:bodyPr/>
                    <a:lstStyle/>
                    <a:p>
                      <a:r>
                        <a:rPr lang="fr-CA" dirty="0" err="1" smtClean="0"/>
                        <a:t>inspect</a:t>
                      </a:r>
                      <a:endParaRPr lang="fr-CA" dirty="0"/>
                    </a:p>
                  </a:txBody>
                  <a:tcPr/>
                </a:tc>
                <a:tc>
                  <a:txBody>
                    <a:bodyPr/>
                    <a:lstStyle/>
                    <a:p>
                      <a:r>
                        <a:rPr lang="fr-CA" dirty="0" err="1" smtClean="0"/>
                        <a:t>Inspect</a:t>
                      </a:r>
                      <a:r>
                        <a:rPr lang="fr-CA" dirty="0" smtClean="0"/>
                        <a:t> </a:t>
                      </a:r>
                      <a:r>
                        <a:rPr lang="fr-CA" dirty="0" err="1" smtClean="0"/>
                        <a:t>turtles</a:t>
                      </a:r>
                      <a:endParaRPr lang="fr-CA" dirty="0"/>
                    </a:p>
                  </a:txBody>
                  <a:tcPr/>
                </a:tc>
                <a:tc>
                  <a:txBody>
                    <a:bodyPr/>
                    <a:lstStyle/>
                    <a:p>
                      <a:endParaRPr lang="fr-CA"/>
                    </a:p>
                  </a:txBody>
                  <a:tcPr/>
                </a:tc>
                <a:extLst>
                  <a:ext uri="{0D108BD9-81ED-4DB2-BD59-A6C34878D82A}">
                    <a16:rowId xmlns="" xmlns:a16="http://schemas.microsoft.com/office/drawing/2014/main" val="3776933687"/>
                  </a:ext>
                </a:extLst>
              </a:tr>
              <a:tr h="370840">
                <a:tc>
                  <a:txBody>
                    <a:bodyPr/>
                    <a:lstStyle/>
                    <a:p>
                      <a:r>
                        <a:rPr lang="fr-CA" dirty="0" err="1" smtClean="0"/>
                        <a:t>isNLclass</a:t>
                      </a:r>
                      <a:endParaRPr lang="fr-CA" dirty="0"/>
                    </a:p>
                  </a:txBody>
                  <a:tcPr/>
                </a:tc>
                <a:tc>
                  <a:txBody>
                    <a:bodyPr/>
                    <a:lstStyle/>
                    <a:p>
                      <a:r>
                        <a:rPr lang="fr-CA" dirty="0" smtClean="0"/>
                        <a:t>Type of </a:t>
                      </a:r>
                      <a:r>
                        <a:rPr lang="fr-CA" dirty="0" err="1" smtClean="0"/>
                        <a:t>object</a:t>
                      </a:r>
                      <a:r>
                        <a:rPr lang="fr-CA" dirty="0" smtClean="0"/>
                        <a:t> </a:t>
                      </a:r>
                      <a:endParaRPr lang="fr-CA" dirty="0"/>
                    </a:p>
                  </a:txBody>
                  <a:tcPr/>
                </a:tc>
                <a:tc>
                  <a:txBody>
                    <a:bodyPr/>
                    <a:lstStyle/>
                    <a:p>
                      <a:endParaRPr lang="fr-CA"/>
                    </a:p>
                  </a:txBody>
                  <a:tcPr/>
                </a:tc>
                <a:extLst>
                  <a:ext uri="{0D108BD9-81ED-4DB2-BD59-A6C34878D82A}">
                    <a16:rowId xmlns="" xmlns:a16="http://schemas.microsoft.com/office/drawing/2014/main" val="2636289585"/>
                  </a:ext>
                </a:extLst>
              </a:tr>
              <a:tr h="370840">
                <a:tc>
                  <a:txBody>
                    <a:bodyPr/>
                    <a:lstStyle/>
                    <a:p>
                      <a:r>
                        <a:rPr lang="fr-CA" dirty="0" err="1" smtClean="0"/>
                        <a:t>layoutCircle</a:t>
                      </a:r>
                      <a:endParaRPr lang="fr-CA" dirty="0"/>
                    </a:p>
                  </a:txBody>
                  <a:tcPr/>
                </a:tc>
                <a:tc>
                  <a:txBody>
                    <a:bodyPr/>
                    <a:lstStyle/>
                    <a:p>
                      <a:r>
                        <a:rPr lang="en-US" dirty="0" smtClean="0"/>
                        <a:t>Layout turtles on a circle</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4036632942"/>
                  </a:ext>
                </a:extLst>
              </a:tr>
              <a:tr h="370840">
                <a:tc>
                  <a:txBody>
                    <a:bodyPr/>
                    <a:lstStyle/>
                    <a:p>
                      <a:r>
                        <a:rPr lang="fr-CA" dirty="0" err="1" smtClean="0"/>
                        <a:t>left</a:t>
                      </a:r>
                      <a:endParaRPr lang="fr-CA" dirty="0"/>
                    </a:p>
                  </a:txBody>
                  <a:tcPr/>
                </a:tc>
                <a:tc>
                  <a:txBody>
                    <a:bodyPr/>
                    <a:lstStyle/>
                    <a:p>
                      <a:r>
                        <a:rPr lang="fr-CA" dirty="0" err="1" smtClean="0"/>
                        <a:t>Rotate</a:t>
                      </a:r>
                      <a:r>
                        <a:rPr lang="fr-CA" dirty="0" smtClean="0"/>
                        <a:t> to the </a:t>
                      </a:r>
                      <a:r>
                        <a:rPr lang="fr-CA" dirty="0" err="1" smtClean="0"/>
                        <a:t>left</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2557347693"/>
                  </a:ext>
                </a:extLst>
              </a:tr>
              <a:tr h="370840">
                <a:tc>
                  <a:txBody>
                    <a:bodyPr/>
                    <a:lstStyle/>
                    <a:p>
                      <a:r>
                        <a:rPr lang="en-US" dirty="0" err="1" smtClean="0"/>
                        <a:t>maxNof</a:t>
                      </a:r>
                      <a:endParaRPr lang="fr-CA" dirty="0"/>
                    </a:p>
                  </a:txBody>
                  <a:tcPr/>
                </a:tc>
                <a:tc>
                  <a:txBody>
                    <a:bodyPr/>
                    <a:lstStyle/>
                    <a:p>
                      <a:r>
                        <a:rPr lang="en-US" dirty="0" smtClean="0"/>
                        <a:t>N agents with maximum</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 xmlns:a16="http://schemas.microsoft.com/office/drawing/2014/main" val="790782766"/>
                  </a:ext>
                </a:extLst>
              </a:tr>
              <a:tr h="370840">
                <a:tc>
                  <a:txBody>
                    <a:bodyPr/>
                    <a:lstStyle/>
                    <a:p>
                      <a:r>
                        <a:rPr lang="en-US" dirty="0" err="1" smtClean="0"/>
                        <a:t>maxOneOf</a:t>
                      </a:r>
                      <a:endParaRPr lang="fr-CA" dirty="0"/>
                    </a:p>
                  </a:txBody>
                  <a:tcPr/>
                </a:tc>
                <a:tc>
                  <a:txBody>
                    <a:bodyPr/>
                    <a:lstStyle/>
                    <a:p>
                      <a:r>
                        <a:rPr lang="en-US" dirty="0" smtClean="0"/>
                        <a:t>One agent with maximum</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3708466705"/>
                  </a:ext>
                </a:extLst>
              </a:tr>
              <a:tr h="370840">
                <a:tc>
                  <a:txBody>
                    <a:bodyPr/>
                    <a:lstStyle/>
                    <a:p>
                      <a:r>
                        <a:rPr lang="fr-CA" dirty="0" err="1" smtClean="0"/>
                        <a:t>maxPxcor</a:t>
                      </a:r>
                      <a:endParaRPr lang="fr-CA" dirty="0"/>
                    </a:p>
                  </a:txBody>
                  <a:tcPr/>
                </a:tc>
                <a:tc>
                  <a:txBody>
                    <a:bodyPr/>
                    <a:lstStyle/>
                    <a:p>
                      <a:r>
                        <a:rPr lang="fr-CA" dirty="0" smtClean="0"/>
                        <a:t>Maximum </a:t>
                      </a:r>
                      <a:r>
                        <a:rPr lang="fr-CA" dirty="0" err="1" smtClean="0"/>
                        <a:t>pxcor</a:t>
                      </a:r>
                      <a:endParaRPr lang="fr-CA" dirty="0"/>
                    </a:p>
                  </a:txBody>
                  <a:tcPr/>
                </a:tc>
                <a:tc>
                  <a:txBody>
                    <a:bodyPr/>
                    <a:lstStyle/>
                    <a:p>
                      <a:endParaRPr lang="fr-CA" dirty="0"/>
                    </a:p>
                  </a:txBody>
                  <a:tcPr/>
                </a:tc>
                <a:extLst>
                  <a:ext uri="{0D108BD9-81ED-4DB2-BD59-A6C34878D82A}">
                    <a16:rowId xmlns="" xmlns:a16="http://schemas.microsoft.com/office/drawing/2014/main" val="3708751449"/>
                  </a:ext>
                </a:extLst>
              </a:tr>
              <a:tr h="370840">
                <a:tc>
                  <a:txBody>
                    <a:bodyPr/>
                    <a:lstStyle/>
                    <a:p>
                      <a:r>
                        <a:rPr lang="fr-CA" dirty="0" err="1" smtClean="0"/>
                        <a:t>maxPycor</a:t>
                      </a:r>
                      <a:endParaRPr lang="fr-CA" dirty="0"/>
                    </a:p>
                  </a:txBody>
                  <a:tcPr/>
                </a:tc>
                <a:tc>
                  <a:txBody>
                    <a:bodyPr/>
                    <a:lstStyle/>
                    <a:p>
                      <a:r>
                        <a:rPr lang="fr-CA" dirty="0" smtClean="0"/>
                        <a:t>Maximum </a:t>
                      </a:r>
                      <a:r>
                        <a:rPr lang="fr-CA" dirty="0" err="1" smtClean="0"/>
                        <a:t>pycor</a:t>
                      </a:r>
                      <a:r>
                        <a:rPr lang="fr-CA" dirty="0" smtClean="0"/>
                        <a:t> </a:t>
                      </a:r>
                      <a:endParaRPr lang="fr-CA" dirty="0"/>
                    </a:p>
                  </a:txBody>
                  <a:tcPr/>
                </a:tc>
                <a:tc>
                  <a:txBody>
                    <a:bodyPr/>
                    <a:lstStyle/>
                    <a:p>
                      <a:endParaRPr lang="fr-CA" dirty="0"/>
                    </a:p>
                  </a:txBody>
                  <a:tcPr/>
                </a:tc>
                <a:extLst>
                  <a:ext uri="{0D108BD9-81ED-4DB2-BD59-A6C34878D82A}">
                    <a16:rowId xmlns="" xmlns:a16="http://schemas.microsoft.com/office/drawing/2014/main" val="1294873962"/>
                  </a:ext>
                </a:extLst>
              </a:tr>
              <a:tr h="370840">
                <a:tc>
                  <a:txBody>
                    <a:bodyPr/>
                    <a:lstStyle/>
                    <a:p>
                      <a:r>
                        <a:rPr lang="en-US" dirty="0" err="1" smtClean="0"/>
                        <a:t>minNof</a:t>
                      </a:r>
                      <a:endParaRPr lang="fr-CA" dirty="0"/>
                    </a:p>
                  </a:txBody>
                  <a:tcPr/>
                </a:tc>
                <a:tc>
                  <a:txBody>
                    <a:bodyPr/>
                    <a:lstStyle/>
                    <a:p>
                      <a:r>
                        <a:rPr lang="en-US" dirty="0" smtClean="0"/>
                        <a:t>N agents with minimum</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852883205"/>
                  </a:ext>
                </a:extLst>
              </a:tr>
              <a:tr h="370840">
                <a:tc>
                  <a:txBody>
                    <a:bodyPr/>
                    <a:lstStyle/>
                    <a:p>
                      <a:r>
                        <a:rPr lang="en-US" dirty="0" err="1" smtClean="0"/>
                        <a:t>minOneOf</a:t>
                      </a:r>
                      <a:endParaRPr lang="fr-CA" dirty="0"/>
                    </a:p>
                  </a:txBody>
                  <a:tcPr/>
                </a:tc>
                <a:tc>
                  <a:txBody>
                    <a:bodyPr/>
                    <a:lstStyle/>
                    <a:p>
                      <a:r>
                        <a:rPr lang="en-US" dirty="0" smtClean="0"/>
                        <a:t>One agent with minimum</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01784992"/>
                  </a:ext>
                </a:extLst>
              </a:tr>
              <a:tr h="370840">
                <a:tc>
                  <a:txBody>
                    <a:bodyPr/>
                    <a:lstStyle/>
                    <a:p>
                      <a:r>
                        <a:rPr lang="fr-CA" dirty="0" err="1" smtClean="0"/>
                        <a:t>minPxcor</a:t>
                      </a:r>
                      <a:endParaRPr lang="fr-CA" dirty="0"/>
                    </a:p>
                  </a:txBody>
                  <a:tcPr/>
                </a:tc>
                <a:tc>
                  <a:txBody>
                    <a:bodyPr/>
                    <a:lstStyle/>
                    <a:p>
                      <a:r>
                        <a:rPr lang="fr-CA" dirty="0" smtClean="0"/>
                        <a:t>Minimum </a:t>
                      </a:r>
                      <a:r>
                        <a:rPr lang="fr-CA" dirty="0" err="1" smtClean="0"/>
                        <a:t>pxcor</a:t>
                      </a:r>
                      <a:endParaRPr lang="fr-CA" dirty="0"/>
                    </a:p>
                  </a:txBody>
                  <a:tcPr/>
                </a:tc>
                <a:tc>
                  <a:txBody>
                    <a:bodyPr/>
                    <a:lstStyle/>
                    <a:p>
                      <a:endParaRPr lang="fr-CA" dirty="0"/>
                    </a:p>
                  </a:txBody>
                  <a:tcPr/>
                </a:tc>
                <a:extLst>
                  <a:ext uri="{0D108BD9-81ED-4DB2-BD59-A6C34878D82A}">
                    <a16:rowId xmlns="" xmlns:a16="http://schemas.microsoft.com/office/drawing/2014/main" val="1190394604"/>
                  </a:ext>
                </a:extLst>
              </a:tr>
              <a:tr h="370840">
                <a:tc>
                  <a:txBody>
                    <a:bodyPr/>
                    <a:lstStyle/>
                    <a:p>
                      <a:r>
                        <a:rPr lang="fr-CA" dirty="0" err="1" smtClean="0"/>
                        <a:t>minPycor</a:t>
                      </a:r>
                      <a:endParaRPr lang="fr-CA" dirty="0"/>
                    </a:p>
                  </a:txBody>
                  <a:tcPr/>
                </a:tc>
                <a:tc>
                  <a:txBody>
                    <a:bodyPr/>
                    <a:lstStyle/>
                    <a:p>
                      <a:r>
                        <a:rPr lang="fr-CA" dirty="0" smtClean="0"/>
                        <a:t>Minimum </a:t>
                      </a:r>
                      <a:r>
                        <a:rPr lang="fr-CA" dirty="0" err="1" smtClean="0"/>
                        <a:t>pycor</a:t>
                      </a:r>
                      <a:endParaRPr lang="fr-CA" dirty="0"/>
                    </a:p>
                  </a:txBody>
                  <a:tcPr/>
                </a:tc>
                <a:tc>
                  <a:txBody>
                    <a:bodyPr/>
                    <a:lstStyle/>
                    <a:p>
                      <a:endParaRPr lang="fr-CA" dirty="0"/>
                    </a:p>
                  </a:txBody>
                  <a:tcPr/>
                </a:tc>
                <a:extLst>
                  <a:ext uri="{0D108BD9-81ED-4DB2-BD59-A6C34878D82A}">
                    <a16:rowId xmlns="" xmlns:a16="http://schemas.microsoft.com/office/drawing/2014/main" val="2052540645"/>
                  </a:ext>
                </a:extLst>
              </a:tr>
            </a:tbl>
          </a:graphicData>
        </a:graphic>
      </p:graphicFrame>
    </p:spTree>
    <p:extLst>
      <p:ext uri="{BB962C8B-B14F-4D97-AF65-F5344CB8AC3E}">
        <p14:creationId xmlns:p14="http://schemas.microsoft.com/office/powerpoint/2010/main" val="25539608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What</a:t>
            </a:r>
            <a:r>
              <a:rPr lang="fr-CA" dirty="0" smtClean="0"/>
              <a:t> </a:t>
            </a:r>
            <a:r>
              <a:rPr lang="fr-CA" dirty="0" err="1" smtClean="0"/>
              <a:t>is</a:t>
            </a:r>
            <a:r>
              <a:rPr lang="fr-CA" dirty="0" smtClean="0"/>
              <a:t> </a:t>
            </a:r>
            <a:r>
              <a:rPr lang="fr-CA" dirty="0" err="1" smtClean="0"/>
              <a:t>NetLogoR</a:t>
            </a:r>
            <a:r>
              <a:rPr lang="fr-CA" dirty="0"/>
              <a:t>?</a:t>
            </a:r>
          </a:p>
        </p:txBody>
      </p:sp>
      <p:sp>
        <p:nvSpPr>
          <p:cNvPr id="3" name="Espace réservé du contenu 2"/>
          <p:cNvSpPr>
            <a:spLocks noGrp="1"/>
          </p:cNvSpPr>
          <p:nvPr>
            <p:ph idx="1"/>
          </p:nvPr>
        </p:nvSpPr>
        <p:spPr>
          <a:xfrm>
            <a:off x="677334" y="2224188"/>
            <a:ext cx="9918948" cy="3880773"/>
          </a:xfrm>
        </p:spPr>
        <p:txBody>
          <a:bodyPr>
            <a:noAutofit/>
          </a:bodyPr>
          <a:lstStyle/>
          <a:p>
            <a:r>
              <a:rPr lang="en-US" sz="2000" dirty="0" err="1"/>
              <a:t>NetLogo</a:t>
            </a:r>
            <a:r>
              <a:rPr lang="en-US" sz="2000" dirty="0"/>
              <a:t> </a:t>
            </a:r>
            <a:r>
              <a:rPr lang="en-US" sz="2000" dirty="0" smtClean="0"/>
              <a:t>in </a:t>
            </a:r>
            <a:r>
              <a:rPr lang="en-US" sz="2000" dirty="0"/>
              <a:t>R</a:t>
            </a:r>
          </a:p>
          <a:p>
            <a:r>
              <a:rPr lang="fr-CA" sz="2000" dirty="0" smtClean="0"/>
              <a:t>«</a:t>
            </a:r>
            <a:r>
              <a:rPr lang="fr-CA" sz="2000" dirty="0"/>
              <a:t> </a:t>
            </a:r>
            <a:r>
              <a:rPr lang="fr-CA" sz="2000" dirty="0" err="1"/>
              <a:t>NetLogo</a:t>
            </a:r>
            <a:r>
              <a:rPr lang="fr-CA" sz="2000" dirty="0"/>
              <a:t>        </a:t>
            </a:r>
            <a:r>
              <a:rPr lang="fr-CA" sz="2000" dirty="0" err="1"/>
              <a:t>is</a:t>
            </a:r>
            <a:r>
              <a:rPr lang="fr-CA" sz="2000" dirty="0"/>
              <a:t> a multi-agent programmable </a:t>
            </a:r>
            <a:r>
              <a:rPr lang="fr-CA" sz="2000" dirty="0" err="1"/>
              <a:t>modeling</a:t>
            </a:r>
            <a:r>
              <a:rPr lang="fr-CA" sz="2000" dirty="0"/>
              <a:t> </a:t>
            </a:r>
            <a:r>
              <a:rPr lang="fr-CA" sz="2000" dirty="0" err="1"/>
              <a:t>environment</a:t>
            </a:r>
            <a:r>
              <a:rPr lang="fr-CA" sz="2000" dirty="0" smtClean="0"/>
              <a:t>.»</a:t>
            </a:r>
          </a:p>
          <a:p>
            <a:r>
              <a:rPr lang="en-US" sz="2000" dirty="0"/>
              <a:t>R package to create and run IBMs </a:t>
            </a:r>
            <a:r>
              <a:rPr lang="en-US" sz="2000" dirty="0" smtClean="0"/>
              <a:t>in </a:t>
            </a:r>
            <a:r>
              <a:rPr lang="en-US" sz="2000" dirty="0"/>
              <a:t>R</a:t>
            </a:r>
          </a:p>
          <a:p>
            <a:r>
              <a:rPr lang="en-US" sz="2000" dirty="0" smtClean="0"/>
              <a:t>Translation </a:t>
            </a:r>
            <a:r>
              <a:rPr lang="en-US" sz="2000" dirty="0"/>
              <a:t>of </a:t>
            </a:r>
            <a:r>
              <a:rPr lang="en-US" sz="2000" dirty="0" err="1"/>
              <a:t>NetLogo</a:t>
            </a:r>
            <a:r>
              <a:rPr lang="en-US" sz="2000" dirty="0"/>
              <a:t>, does not call the software! </a:t>
            </a:r>
          </a:p>
          <a:p>
            <a:endParaRPr lang="fr-CA" sz="2000" dirty="0"/>
          </a:p>
          <a:p>
            <a:endParaRPr lang="en-US" sz="2000" dirty="0"/>
          </a:p>
          <a:p>
            <a:pPr lvl="2"/>
            <a:endParaRPr lang="en-US" sz="1600" dirty="0"/>
          </a:p>
        </p:txBody>
      </p:sp>
      <p:sp>
        <p:nvSpPr>
          <p:cNvPr id="4" name="ZoneTexte 3"/>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0038" y="2597152"/>
            <a:ext cx="508926" cy="508926"/>
          </a:xfrm>
          <a:prstGeom prst="rect">
            <a:avLst/>
          </a:prstGeom>
        </p:spPr>
      </p:pic>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8964" y="1127184"/>
            <a:ext cx="803216" cy="803216"/>
          </a:xfrm>
          <a:prstGeom prst="rect">
            <a:avLst/>
          </a:prstGeom>
        </p:spPr>
      </p:pic>
      <p:pic>
        <p:nvPicPr>
          <p:cNvPr id="7" name="Imag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646" y="1193113"/>
            <a:ext cx="866423" cy="671358"/>
          </a:xfrm>
          <a:prstGeom prst="rect">
            <a:avLst/>
          </a:prstGeom>
        </p:spPr>
      </p:pic>
    </p:spTree>
    <p:extLst>
      <p:ext uri="{BB962C8B-B14F-4D97-AF65-F5344CB8AC3E}">
        <p14:creationId xmlns:p14="http://schemas.microsoft.com/office/powerpoint/2010/main" val="3380779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err="1" smtClean="0"/>
                        <a:t>moveTo</a:t>
                      </a:r>
                      <a:endParaRPr lang="fr-CA" dirty="0"/>
                    </a:p>
                  </a:txBody>
                  <a:tcPr/>
                </a:tc>
                <a:tc>
                  <a:txBody>
                    <a:bodyPr/>
                    <a:lstStyle/>
                    <a:p>
                      <a:r>
                        <a:rPr lang="fr-CA" dirty="0" smtClean="0"/>
                        <a:t>Move to</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4147643173"/>
                  </a:ext>
                </a:extLst>
              </a:tr>
              <a:tr h="370840">
                <a:tc>
                  <a:txBody>
                    <a:bodyPr/>
                    <a:lstStyle/>
                    <a:p>
                      <a:r>
                        <a:rPr lang="fr-CA" dirty="0" err="1" smtClean="0"/>
                        <a:t>neighbors</a:t>
                      </a:r>
                      <a:endParaRPr lang="fr-CA" dirty="0"/>
                    </a:p>
                  </a:txBody>
                  <a:tcPr/>
                </a:tc>
                <a:tc>
                  <a:txBody>
                    <a:bodyPr/>
                    <a:lstStyle/>
                    <a:p>
                      <a:r>
                        <a:rPr lang="fr-CA" dirty="0" smtClean="0"/>
                        <a:t>Neighbors patches</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1889781520"/>
                  </a:ext>
                </a:extLst>
              </a:tr>
              <a:tr h="370840">
                <a:tc>
                  <a:txBody>
                    <a:bodyPr/>
                    <a:lstStyle/>
                    <a:p>
                      <a:r>
                        <a:rPr lang="fr-CA" dirty="0" err="1" smtClean="0"/>
                        <a:t>NLall</a:t>
                      </a:r>
                      <a:endParaRPr lang="fr-CA" dirty="0"/>
                    </a:p>
                  </a:txBody>
                  <a:tcPr/>
                </a:tc>
                <a:tc>
                  <a:txBody>
                    <a:bodyPr/>
                    <a:lstStyle/>
                    <a:p>
                      <a:r>
                        <a:rPr lang="fr-CA" dirty="0" smtClean="0"/>
                        <a:t>All agents?</a:t>
                      </a:r>
                      <a:endParaRPr lang="fr-CA" dirty="0"/>
                    </a:p>
                  </a:txBody>
                  <a:tcPr/>
                </a:tc>
                <a:tc>
                  <a:txBody>
                    <a:bodyPr/>
                    <a:lstStyle/>
                    <a:p>
                      <a:endParaRPr lang="fr-CA" dirty="0"/>
                    </a:p>
                  </a:txBody>
                  <a:tcPr/>
                </a:tc>
                <a:extLst>
                  <a:ext uri="{0D108BD9-81ED-4DB2-BD59-A6C34878D82A}">
                    <a16:rowId xmlns="" xmlns:a16="http://schemas.microsoft.com/office/drawing/2014/main" val="2143907086"/>
                  </a:ext>
                </a:extLst>
              </a:tr>
              <a:tr h="370840">
                <a:tc>
                  <a:txBody>
                    <a:bodyPr/>
                    <a:lstStyle/>
                    <a:p>
                      <a:r>
                        <a:rPr lang="fr-CA" dirty="0" err="1" smtClean="0"/>
                        <a:t>NLany</a:t>
                      </a:r>
                      <a:endParaRPr lang="fr-CA" dirty="0"/>
                    </a:p>
                  </a:txBody>
                  <a:tcPr/>
                </a:tc>
                <a:tc>
                  <a:txBody>
                    <a:bodyPr/>
                    <a:lstStyle/>
                    <a:p>
                      <a:r>
                        <a:rPr lang="fr-CA" dirty="0" err="1" smtClean="0"/>
                        <a:t>Any</a:t>
                      </a:r>
                      <a:r>
                        <a:rPr lang="fr-CA" dirty="0" smtClean="0"/>
                        <a:t> agents?</a:t>
                      </a:r>
                      <a:endParaRPr lang="fr-CA" dirty="0"/>
                    </a:p>
                  </a:txBody>
                  <a:tcPr/>
                </a:tc>
                <a:tc>
                  <a:txBody>
                    <a:bodyPr/>
                    <a:lstStyle/>
                    <a:p>
                      <a:endParaRPr lang="fr-CA"/>
                    </a:p>
                  </a:txBody>
                  <a:tcPr/>
                </a:tc>
                <a:extLst>
                  <a:ext uri="{0D108BD9-81ED-4DB2-BD59-A6C34878D82A}">
                    <a16:rowId xmlns="" xmlns:a16="http://schemas.microsoft.com/office/drawing/2014/main" val="3776933687"/>
                  </a:ext>
                </a:extLst>
              </a:tr>
              <a:tr h="370840">
                <a:tc>
                  <a:txBody>
                    <a:bodyPr/>
                    <a:lstStyle/>
                    <a:p>
                      <a:r>
                        <a:rPr lang="fr-CA" dirty="0" err="1" smtClean="0"/>
                        <a:t>NLcount</a:t>
                      </a:r>
                      <a:endParaRPr lang="fr-CA" dirty="0"/>
                    </a:p>
                  </a:txBody>
                  <a:tcPr/>
                </a:tc>
                <a:tc>
                  <a:txBody>
                    <a:bodyPr/>
                    <a:lstStyle/>
                    <a:p>
                      <a:r>
                        <a:rPr lang="fr-CA" dirty="0" smtClean="0"/>
                        <a:t>Count agents </a:t>
                      </a:r>
                      <a:endParaRPr lang="fr-CA" dirty="0"/>
                    </a:p>
                  </a:txBody>
                  <a:tcPr/>
                </a:tc>
                <a:tc>
                  <a:txBody>
                    <a:bodyPr/>
                    <a:lstStyle/>
                    <a:p>
                      <a:endParaRPr lang="fr-CA"/>
                    </a:p>
                  </a:txBody>
                  <a:tcPr/>
                </a:tc>
                <a:extLst>
                  <a:ext uri="{0D108BD9-81ED-4DB2-BD59-A6C34878D82A}">
                    <a16:rowId xmlns="" xmlns:a16="http://schemas.microsoft.com/office/drawing/2014/main" val="2636289585"/>
                  </a:ext>
                </a:extLst>
              </a:tr>
              <a:tr h="370840">
                <a:tc>
                  <a:txBody>
                    <a:bodyPr/>
                    <a:lstStyle/>
                    <a:p>
                      <a:r>
                        <a:rPr lang="fr-CA" dirty="0" err="1" smtClean="0"/>
                        <a:t>NLdist</a:t>
                      </a:r>
                      <a:endParaRPr lang="fr-CA" dirty="0"/>
                    </a:p>
                  </a:txBody>
                  <a:tcPr/>
                </a:tc>
                <a:tc>
                  <a:txBody>
                    <a:bodyPr/>
                    <a:lstStyle/>
                    <a:p>
                      <a:r>
                        <a:rPr lang="fr-CA" dirty="0" smtClean="0"/>
                        <a:t>Distances </a:t>
                      </a:r>
                      <a:r>
                        <a:rPr lang="fr-CA" dirty="0" err="1" smtClean="0"/>
                        <a:t>between</a:t>
                      </a:r>
                      <a:r>
                        <a:rPr lang="fr-CA" dirty="0" smtClean="0"/>
                        <a:t> agents</a:t>
                      </a:r>
                      <a:endParaRPr lang="fr-CA" dirty="0"/>
                    </a:p>
                  </a:txBody>
                  <a:tcPr/>
                </a:tc>
                <a:tc>
                  <a:txBody>
                    <a:bodyPr/>
                    <a:lstStyle/>
                    <a:p>
                      <a:endParaRPr lang="fr-CA" dirty="0"/>
                    </a:p>
                  </a:txBody>
                  <a:tcPr/>
                </a:tc>
                <a:extLst>
                  <a:ext uri="{0D108BD9-81ED-4DB2-BD59-A6C34878D82A}">
                    <a16:rowId xmlns="" xmlns:a16="http://schemas.microsoft.com/office/drawing/2014/main" val="4036632942"/>
                  </a:ext>
                </a:extLst>
              </a:tr>
              <a:tr h="370840">
                <a:tc>
                  <a:txBody>
                    <a:bodyPr/>
                    <a:lstStyle/>
                    <a:p>
                      <a:r>
                        <a:rPr lang="fr-CA" dirty="0" err="1" smtClean="0"/>
                        <a:t>NLset</a:t>
                      </a:r>
                      <a:endParaRPr lang="fr-CA" dirty="0"/>
                    </a:p>
                  </a:txBody>
                  <a:tcPr/>
                </a:tc>
                <a:tc>
                  <a:txBody>
                    <a:bodyPr/>
                    <a:lstStyle/>
                    <a:p>
                      <a:r>
                        <a:rPr lang="fr-CA" dirty="0" smtClean="0"/>
                        <a:t>Set an agents variable</a:t>
                      </a:r>
                      <a:endParaRPr lang="fr-CA" dirty="0"/>
                    </a:p>
                  </a:txBody>
                  <a:tcPr/>
                </a:tc>
                <a:tc>
                  <a:txBody>
                    <a:bodyPr/>
                    <a:lstStyle/>
                    <a:p>
                      <a:endParaRPr lang="fr-CA" dirty="0"/>
                    </a:p>
                  </a:txBody>
                  <a:tcPr/>
                </a:tc>
                <a:extLst>
                  <a:ext uri="{0D108BD9-81ED-4DB2-BD59-A6C34878D82A}">
                    <a16:rowId xmlns="" xmlns:a16="http://schemas.microsoft.com/office/drawing/2014/main" val="2557347693"/>
                  </a:ext>
                </a:extLst>
              </a:tr>
              <a:tr h="370840">
                <a:tc>
                  <a:txBody>
                    <a:bodyPr/>
                    <a:lstStyle/>
                    <a:p>
                      <a:r>
                        <a:rPr lang="fr-CA" dirty="0" err="1" smtClean="0"/>
                        <a:t>NLwith</a:t>
                      </a:r>
                      <a:endParaRPr lang="fr-CA" dirty="0"/>
                    </a:p>
                  </a:txBody>
                  <a:tcPr/>
                </a:tc>
                <a:tc>
                  <a:txBody>
                    <a:bodyPr/>
                    <a:lstStyle/>
                    <a:p>
                      <a:r>
                        <a:rPr lang="fr-CA" dirty="0" smtClean="0"/>
                        <a:t>Agents </a:t>
                      </a:r>
                      <a:r>
                        <a:rPr lang="fr-CA" dirty="0" err="1" smtClean="0"/>
                        <a:t>with</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 xmlns:a16="http://schemas.microsoft.com/office/drawing/2014/main" val="790782766"/>
                  </a:ext>
                </a:extLst>
              </a:tr>
              <a:tr h="370840">
                <a:tc>
                  <a:txBody>
                    <a:bodyPr/>
                    <a:lstStyle/>
                    <a:p>
                      <a:r>
                        <a:rPr lang="en-US" dirty="0" err="1" smtClean="0"/>
                        <a:t>NLworldIndex</a:t>
                      </a:r>
                      <a:endParaRPr lang="fr-CA" dirty="0"/>
                    </a:p>
                  </a:txBody>
                  <a:tcPr/>
                </a:tc>
                <a:tc>
                  <a:txBody>
                    <a:bodyPr/>
                    <a:lstStyle/>
                    <a:p>
                      <a:r>
                        <a:rPr lang="en-US" dirty="0" err="1" smtClean="0"/>
                        <a:t>WorldMatrix</a:t>
                      </a:r>
                      <a:r>
                        <a:rPr lang="en-US" dirty="0" smtClean="0"/>
                        <a:t> indices from vector indices </a:t>
                      </a:r>
                      <a:endParaRPr lang="fr-CA" dirty="0"/>
                    </a:p>
                  </a:txBody>
                  <a:tcPr/>
                </a:tc>
                <a:tc>
                  <a:txBody>
                    <a:bodyPr/>
                    <a:lstStyle/>
                    <a:p>
                      <a:endParaRPr lang="fr-CA" dirty="0"/>
                    </a:p>
                  </a:txBody>
                  <a:tcPr/>
                </a:tc>
                <a:extLst>
                  <a:ext uri="{0D108BD9-81ED-4DB2-BD59-A6C34878D82A}">
                    <a16:rowId xmlns="" xmlns:a16="http://schemas.microsoft.com/office/drawing/2014/main" val="3708466705"/>
                  </a:ext>
                </a:extLst>
              </a:tr>
              <a:tr h="370840">
                <a:tc>
                  <a:txBody>
                    <a:bodyPr/>
                    <a:lstStyle/>
                    <a:p>
                      <a:r>
                        <a:rPr lang="fr-CA" dirty="0" err="1" smtClean="0"/>
                        <a:t>nOf</a:t>
                      </a:r>
                      <a:endParaRPr lang="fr-CA" dirty="0"/>
                    </a:p>
                  </a:txBody>
                  <a:tcPr/>
                </a:tc>
                <a:tc>
                  <a:txBody>
                    <a:bodyPr/>
                    <a:lstStyle/>
                    <a:p>
                      <a:r>
                        <a:rPr lang="fr-CA" dirty="0" smtClean="0"/>
                        <a:t>N </a:t>
                      </a:r>
                      <a:r>
                        <a:rPr lang="fr-CA" dirty="0" err="1" smtClean="0"/>
                        <a:t>random</a:t>
                      </a:r>
                      <a:r>
                        <a:rPr lang="fr-CA" dirty="0" smtClean="0"/>
                        <a:t> agents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 xmlns:a16="http://schemas.microsoft.com/office/drawing/2014/main" val="3708751449"/>
                  </a:ext>
                </a:extLst>
              </a:tr>
              <a:tr h="370840">
                <a:tc>
                  <a:txBody>
                    <a:bodyPr/>
                    <a:lstStyle/>
                    <a:p>
                      <a:r>
                        <a:rPr lang="fr-CA" dirty="0" err="1" smtClean="0"/>
                        <a:t>noPatches</a:t>
                      </a:r>
                      <a:endParaRPr lang="fr-CA" dirty="0"/>
                    </a:p>
                  </a:txBody>
                  <a:tcPr/>
                </a:tc>
                <a:tc>
                  <a:txBody>
                    <a:bodyPr/>
                    <a:lstStyle/>
                    <a:p>
                      <a:r>
                        <a:rPr lang="fr-CA" dirty="0" smtClean="0"/>
                        <a:t>No patches</a:t>
                      </a:r>
                      <a:endParaRPr lang="fr-CA" dirty="0"/>
                    </a:p>
                  </a:txBody>
                  <a:tcPr/>
                </a:tc>
                <a:tc>
                  <a:txBody>
                    <a:bodyPr/>
                    <a:lstStyle/>
                    <a:p>
                      <a:endParaRPr lang="fr-CA" dirty="0"/>
                    </a:p>
                  </a:txBody>
                  <a:tcPr/>
                </a:tc>
                <a:extLst>
                  <a:ext uri="{0D108BD9-81ED-4DB2-BD59-A6C34878D82A}">
                    <a16:rowId xmlns="" xmlns:a16="http://schemas.microsoft.com/office/drawing/2014/main" val="1294873962"/>
                  </a:ext>
                </a:extLst>
              </a:tr>
              <a:tr h="370840">
                <a:tc>
                  <a:txBody>
                    <a:bodyPr/>
                    <a:lstStyle/>
                    <a:p>
                      <a:r>
                        <a:rPr lang="fr-CA" dirty="0" err="1" smtClean="0"/>
                        <a:t>noTurtles</a:t>
                      </a:r>
                      <a:r>
                        <a:rPr lang="fr-CA" dirty="0" smtClean="0"/>
                        <a:t> </a:t>
                      </a:r>
                      <a:endParaRPr lang="fr-CA" dirty="0"/>
                    </a:p>
                  </a:txBody>
                  <a:tcPr/>
                </a:tc>
                <a:tc>
                  <a:txBody>
                    <a:bodyPr/>
                    <a:lstStyle/>
                    <a:p>
                      <a:r>
                        <a:rPr lang="fr-CA" dirty="0" smtClean="0"/>
                        <a:t>No </a:t>
                      </a:r>
                      <a:r>
                        <a:rPr lang="fr-CA" dirty="0" err="1" smtClean="0"/>
                        <a:t>turtles</a:t>
                      </a:r>
                      <a:endParaRPr lang="fr-CA" dirty="0"/>
                    </a:p>
                  </a:txBody>
                  <a:tcPr/>
                </a:tc>
                <a:tc>
                  <a:txBody>
                    <a:bodyPr/>
                    <a:lstStyle/>
                    <a:p>
                      <a:endParaRPr lang="fr-CA" dirty="0"/>
                    </a:p>
                  </a:txBody>
                  <a:tcPr/>
                </a:tc>
                <a:extLst>
                  <a:ext uri="{0D108BD9-81ED-4DB2-BD59-A6C34878D82A}">
                    <a16:rowId xmlns="" xmlns:a16="http://schemas.microsoft.com/office/drawing/2014/main" val="852883205"/>
                  </a:ext>
                </a:extLst>
              </a:tr>
              <a:tr h="370840">
                <a:tc>
                  <a:txBody>
                    <a:bodyPr/>
                    <a:lstStyle/>
                    <a:p>
                      <a:r>
                        <a:rPr lang="fr-CA" dirty="0" smtClean="0"/>
                        <a:t>of</a:t>
                      </a:r>
                      <a:endParaRPr lang="fr-CA" dirty="0"/>
                    </a:p>
                  </a:txBody>
                  <a:tcPr/>
                </a:tc>
                <a:tc>
                  <a:txBody>
                    <a:bodyPr/>
                    <a:lstStyle/>
                    <a:p>
                      <a:r>
                        <a:rPr lang="en-US" dirty="0" smtClean="0"/>
                        <a:t>Values of an agents variable</a:t>
                      </a:r>
                      <a:endParaRPr lang="fr-CA" dirty="0"/>
                    </a:p>
                  </a:txBody>
                  <a:tcPr/>
                </a:tc>
                <a:tc>
                  <a:txBody>
                    <a:bodyPr/>
                    <a:lstStyle/>
                    <a:p>
                      <a:endParaRPr lang="fr-CA" dirty="0"/>
                    </a:p>
                  </a:txBody>
                  <a:tcPr/>
                </a:tc>
                <a:extLst>
                  <a:ext uri="{0D108BD9-81ED-4DB2-BD59-A6C34878D82A}">
                    <a16:rowId xmlns="" xmlns:a16="http://schemas.microsoft.com/office/drawing/2014/main" val="201784992"/>
                  </a:ext>
                </a:extLst>
              </a:tr>
              <a:tr h="370840">
                <a:tc>
                  <a:txBody>
                    <a:bodyPr/>
                    <a:lstStyle/>
                    <a:p>
                      <a:r>
                        <a:rPr lang="fr-CA" dirty="0" err="1" smtClean="0"/>
                        <a:t>oneOf</a:t>
                      </a:r>
                      <a:endParaRPr lang="fr-CA" dirty="0"/>
                    </a:p>
                  </a:txBody>
                  <a:tcPr/>
                </a:tc>
                <a:tc>
                  <a:txBody>
                    <a:bodyPr/>
                    <a:lstStyle/>
                    <a:p>
                      <a:r>
                        <a:rPr lang="fr-CA" dirty="0" smtClean="0"/>
                        <a:t>One </a:t>
                      </a:r>
                      <a:r>
                        <a:rPr lang="fr-CA" dirty="0" err="1" smtClean="0"/>
                        <a:t>random</a:t>
                      </a:r>
                      <a:r>
                        <a:rPr lang="fr-CA" dirty="0" smtClean="0"/>
                        <a:t> agent</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1190394604"/>
                  </a:ext>
                </a:extLst>
              </a:tr>
              <a:tr h="370840">
                <a:tc>
                  <a:txBody>
                    <a:bodyPr/>
                    <a:lstStyle/>
                    <a:p>
                      <a:r>
                        <a:rPr lang="fr-CA" dirty="0" err="1" smtClean="0"/>
                        <a:t>other</a:t>
                      </a:r>
                      <a:endParaRPr lang="fr-CA" dirty="0"/>
                    </a:p>
                  </a:txBody>
                  <a:tcPr/>
                </a:tc>
                <a:tc>
                  <a:txBody>
                    <a:bodyPr/>
                    <a:lstStyle/>
                    <a:p>
                      <a:r>
                        <a:rPr lang="fr-CA" dirty="0" err="1" smtClean="0"/>
                        <a:t>Others</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052540645"/>
                  </a:ext>
                </a:extLst>
              </a:tr>
            </a:tbl>
          </a:graphicData>
        </a:graphic>
      </p:graphicFrame>
    </p:spTree>
    <p:extLst>
      <p:ext uri="{BB962C8B-B14F-4D97-AF65-F5344CB8AC3E}">
        <p14:creationId xmlns:p14="http://schemas.microsoft.com/office/powerpoint/2010/main" val="177514168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smtClean="0"/>
                        <a:t>patch</a:t>
                      </a:r>
                      <a:endParaRPr lang="fr-CA" dirty="0"/>
                    </a:p>
                  </a:txBody>
                  <a:tcPr/>
                </a:tc>
                <a:tc>
                  <a:txBody>
                    <a:bodyPr/>
                    <a:lstStyle/>
                    <a:p>
                      <a:r>
                        <a:rPr lang="fr-CA" dirty="0" smtClean="0"/>
                        <a:t>Patches </a:t>
                      </a:r>
                      <a:r>
                        <a:rPr lang="fr-CA" dirty="0" err="1" smtClean="0"/>
                        <a:t>coordinates</a:t>
                      </a:r>
                      <a:endParaRPr lang="fr-CA" dirty="0"/>
                    </a:p>
                  </a:txBody>
                  <a:tcPr/>
                </a:tc>
                <a:tc>
                  <a:txBody>
                    <a:bodyPr/>
                    <a:lstStyle/>
                    <a:p>
                      <a:endParaRPr lang="fr-CA" dirty="0"/>
                    </a:p>
                  </a:txBody>
                  <a:tcPr/>
                </a:tc>
                <a:extLst>
                  <a:ext uri="{0D108BD9-81ED-4DB2-BD59-A6C34878D82A}">
                    <a16:rowId xmlns="" xmlns:a16="http://schemas.microsoft.com/office/drawing/2014/main" val="4147643173"/>
                  </a:ext>
                </a:extLst>
              </a:tr>
              <a:tr h="370840">
                <a:tc>
                  <a:txBody>
                    <a:bodyPr/>
                    <a:lstStyle/>
                    <a:p>
                      <a:r>
                        <a:rPr lang="fr-CA" dirty="0" err="1" smtClean="0"/>
                        <a:t>patchAhead</a:t>
                      </a:r>
                      <a:endParaRPr lang="fr-CA" dirty="0"/>
                    </a:p>
                  </a:txBody>
                  <a:tcPr/>
                </a:tc>
                <a:tc>
                  <a:txBody>
                    <a:bodyPr/>
                    <a:lstStyle/>
                    <a:p>
                      <a:r>
                        <a:rPr lang="fr-CA" dirty="0" smtClean="0"/>
                        <a:t>Patches </a:t>
                      </a:r>
                      <a:r>
                        <a:rPr lang="fr-CA" dirty="0" err="1" smtClean="0"/>
                        <a:t>ahead</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1889781520"/>
                  </a:ext>
                </a:extLst>
              </a:tr>
              <a:tr h="370840">
                <a:tc>
                  <a:txBody>
                    <a:bodyPr/>
                    <a:lstStyle/>
                    <a:p>
                      <a:r>
                        <a:rPr lang="fr-CA" dirty="0" err="1" smtClean="0"/>
                        <a:t>patchAt</a:t>
                      </a:r>
                      <a:endParaRPr lang="fr-CA" dirty="0"/>
                    </a:p>
                  </a:txBody>
                  <a:tcPr/>
                </a:tc>
                <a:tc>
                  <a:txBody>
                    <a:bodyPr/>
                    <a:lstStyle/>
                    <a:p>
                      <a:r>
                        <a:rPr lang="fr-CA" dirty="0" smtClean="0"/>
                        <a:t>Patches at</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143907086"/>
                  </a:ext>
                </a:extLst>
              </a:tr>
              <a:tr h="370840">
                <a:tc>
                  <a:txBody>
                    <a:bodyPr/>
                    <a:lstStyle/>
                    <a:p>
                      <a:r>
                        <a:rPr lang="fr-CA" dirty="0" err="1" smtClean="0"/>
                        <a:t>patchDistDir</a:t>
                      </a:r>
                      <a:endParaRPr lang="fr-CA" dirty="0"/>
                    </a:p>
                  </a:txBody>
                  <a:tcPr/>
                </a:tc>
                <a:tc>
                  <a:txBody>
                    <a:bodyPr/>
                    <a:lstStyle/>
                    <a:p>
                      <a:r>
                        <a:rPr lang="en-US" dirty="0" smtClean="0"/>
                        <a:t>Patches at given distances and directions</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3776933687"/>
                  </a:ext>
                </a:extLst>
              </a:tr>
              <a:tr h="370840">
                <a:tc>
                  <a:txBody>
                    <a:bodyPr/>
                    <a:lstStyle/>
                    <a:p>
                      <a:r>
                        <a:rPr lang="fr-CA" dirty="0" smtClean="0"/>
                        <a:t>patches</a:t>
                      </a:r>
                      <a:endParaRPr lang="fr-CA" dirty="0"/>
                    </a:p>
                  </a:txBody>
                  <a:tcPr/>
                </a:tc>
                <a:tc>
                  <a:txBody>
                    <a:bodyPr/>
                    <a:lstStyle/>
                    <a:p>
                      <a:r>
                        <a:rPr lang="en-US" dirty="0" smtClean="0"/>
                        <a:t>All the patches in a world</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636289585"/>
                  </a:ext>
                </a:extLst>
              </a:tr>
              <a:tr h="370840">
                <a:tc>
                  <a:txBody>
                    <a:bodyPr/>
                    <a:lstStyle/>
                    <a:p>
                      <a:r>
                        <a:rPr lang="fr-CA" dirty="0" err="1" smtClean="0"/>
                        <a:t>patchHere</a:t>
                      </a:r>
                      <a:endParaRPr lang="fr-CA" dirty="0"/>
                    </a:p>
                  </a:txBody>
                  <a:tcPr/>
                </a:tc>
                <a:tc>
                  <a:txBody>
                    <a:bodyPr/>
                    <a:lstStyle/>
                    <a:p>
                      <a:r>
                        <a:rPr lang="fr-CA" dirty="0" smtClean="0"/>
                        <a:t>Patches </a:t>
                      </a:r>
                      <a:r>
                        <a:rPr lang="fr-CA" dirty="0" err="1" smtClean="0"/>
                        <a:t>here</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4036632942"/>
                  </a:ext>
                </a:extLst>
              </a:tr>
              <a:tr h="370840">
                <a:tc>
                  <a:txBody>
                    <a:bodyPr/>
                    <a:lstStyle/>
                    <a:p>
                      <a:r>
                        <a:rPr lang="fr-CA" dirty="0" err="1" smtClean="0"/>
                        <a:t>patchLeft</a:t>
                      </a:r>
                      <a:endParaRPr lang="fr-CA" dirty="0"/>
                    </a:p>
                  </a:txBody>
                  <a:tcPr/>
                </a:tc>
                <a:tc>
                  <a:txBody>
                    <a:bodyPr/>
                    <a:lstStyle/>
                    <a:p>
                      <a:r>
                        <a:rPr lang="fr-CA" dirty="0" smtClean="0"/>
                        <a:t>Patches on the </a:t>
                      </a:r>
                      <a:r>
                        <a:rPr lang="fr-CA" dirty="0" err="1" smtClean="0"/>
                        <a:t>left</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557347693"/>
                  </a:ext>
                </a:extLst>
              </a:tr>
              <a:tr h="370840">
                <a:tc>
                  <a:txBody>
                    <a:bodyPr/>
                    <a:lstStyle/>
                    <a:p>
                      <a:r>
                        <a:rPr lang="fr-CA" dirty="0" err="1" smtClean="0"/>
                        <a:t>patchRight</a:t>
                      </a:r>
                      <a:endParaRPr lang="fr-CA" dirty="0"/>
                    </a:p>
                  </a:txBody>
                  <a:tcPr/>
                </a:tc>
                <a:tc>
                  <a:txBody>
                    <a:bodyPr/>
                    <a:lstStyle/>
                    <a:p>
                      <a:r>
                        <a:rPr lang="fr-CA" dirty="0" smtClean="0"/>
                        <a:t>Patches on the right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 xmlns:a16="http://schemas.microsoft.com/office/drawing/2014/main" val="790782766"/>
                  </a:ext>
                </a:extLst>
              </a:tr>
              <a:tr h="370840">
                <a:tc>
                  <a:txBody>
                    <a:bodyPr/>
                    <a:lstStyle/>
                    <a:p>
                      <a:r>
                        <a:rPr lang="fr-CA" dirty="0" err="1" smtClean="0"/>
                        <a:t>patchSet</a:t>
                      </a:r>
                      <a:endParaRPr lang="fr-CA" dirty="0"/>
                    </a:p>
                  </a:txBody>
                  <a:tcPr/>
                </a:tc>
                <a:tc>
                  <a:txBody>
                    <a:bodyPr/>
                    <a:lstStyle/>
                    <a:p>
                      <a:r>
                        <a:rPr lang="fr-CA" dirty="0" smtClean="0"/>
                        <a:t>Patch set</a:t>
                      </a:r>
                      <a:endParaRPr lang="fr-CA" dirty="0"/>
                    </a:p>
                  </a:txBody>
                  <a:tcPr/>
                </a:tc>
                <a:tc>
                  <a:txBody>
                    <a:bodyPr/>
                    <a:lstStyle/>
                    <a:p>
                      <a:endParaRPr lang="fr-CA" dirty="0"/>
                    </a:p>
                  </a:txBody>
                  <a:tcPr/>
                </a:tc>
                <a:extLst>
                  <a:ext uri="{0D108BD9-81ED-4DB2-BD59-A6C34878D82A}">
                    <a16:rowId xmlns="" xmlns:a16="http://schemas.microsoft.com/office/drawing/2014/main" val="3708466705"/>
                  </a:ext>
                </a:extLst>
              </a:tr>
              <a:tr h="370840">
                <a:tc>
                  <a:txBody>
                    <a:bodyPr/>
                    <a:lstStyle/>
                    <a:p>
                      <a:r>
                        <a:rPr lang="fr-CA" dirty="0" err="1" smtClean="0"/>
                        <a:t>pExist</a:t>
                      </a:r>
                      <a:endParaRPr lang="fr-CA" dirty="0"/>
                    </a:p>
                  </a:txBody>
                  <a:tcPr/>
                </a:tc>
                <a:tc>
                  <a:txBody>
                    <a:bodyPr/>
                    <a:lstStyle/>
                    <a:p>
                      <a:r>
                        <a:rPr lang="fr-CA" dirty="0" smtClean="0"/>
                        <a:t>Do the patches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 xmlns:a16="http://schemas.microsoft.com/office/drawing/2014/main" val="3708751449"/>
                  </a:ext>
                </a:extLst>
              </a:tr>
              <a:tr h="370840">
                <a:tc>
                  <a:txBody>
                    <a:bodyPr/>
                    <a:lstStyle/>
                    <a:p>
                      <a:r>
                        <a:rPr lang="fr-CA" dirty="0" err="1" smtClean="0"/>
                        <a:t>PxcorPycorFromCell</a:t>
                      </a:r>
                      <a:endParaRPr lang="fr-CA" dirty="0"/>
                    </a:p>
                  </a:txBody>
                  <a:tcPr/>
                </a:tc>
                <a:tc>
                  <a:txBody>
                    <a:bodyPr/>
                    <a:lstStyle/>
                    <a:p>
                      <a:r>
                        <a:rPr lang="en-US" dirty="0" smtClean="0"/>
                        <a:t>Patches coordinates from cells numbers</a:t>
                      </a:r>
                      <a:endParaRPr lang="fr-CA" dirty="0"/>
                    </a:p>
                  </a:txBody>
                  <a:tcPr/>
                </a:tc>
                <a:tc>
                  <a:txBody>
                    <a:bodyPr/>
                    <a:lstStyle/>
                    <a:p>
                      <a:endParaRPr lang="fr-CA" dirty="0"/>
                    </a:p>
                  </a:txBody>
                  <a:tcPr/>
                </a:tc>
                <a:extLst>
                  <a:ext uri="{0D108BD9-81ED-4DB2-BD59-A6C34878D82A}">
                    <a16:rowId xmlns="" xmlns:a16="http://schemas.microsoft.com/office/drawing/2014/main" val="1294873962"/>
                  </a:ext>
                </a:extLst>
              </a:tr>
              <a:tr h="370840">
                <a:tc>
                  <a:txBody>
                    <a:bodyPr/>
                    <a:lstStyle/>
                    <a:p>
                      <a:r>
                        <a:rPr lang="fr-CA" dirty="0" err="1" smtClean="0"/>
                        <a:t>randomPxcor</a:t>
                      </a:r>
                      <a:endParaRPr lang="fr-CA" dirty="0"/>
                    </a:p>
                  </a:txBody>
                  <a:tcPr/>
                </a:tc>
                <a:tc>
                  <a:txBody>
                    <a:bodyPr/>
                    <a:lstStyle/>
                    <a:p>
                      <a:r>
                        <a:rPr lang="fr-CA" dirty="0" err="1" smtClean="0"/>
                        <a:t>Random</a:t>
                      </a:r>
                      <a:r>
                        <a:rPr lang="fr-CA" dirty="0" smtClean="0"/>
                        <a:t> </a:t>
                      </a:r>
                      <a:r>
                        <a:rPr lang="fr-CA" dirty="0" err="1" smtClean="0"/>
                        <a:t>pxcor</a:t>
                      </a:r>
                      <a:endParaRPr lang="fr-CA" dirty="0"/>
                    </a:p>
                  </a:txBody>
                  <a:tcPr/>
                </a:tc>
                <a:tc>
                  <a:txBody>
                    <a:bodyPr/>
                    <a:lstStyle/>
                    <a:p>
                      <a:endParaRPr lang="fr-CA" dirty="0"/>
                    </a:p>
                  </a:txBody>
                  <a:tcPr/>
                </a:tc>
                <a:extLst>
                  <a:ext uri="{0D108BD9-81ED-4DB2-BD59-A6C34878D82A}">
                    <a16:rowId xmlns="" xmlns:a16="http://schemas.microsoft.com/office/drawing/2014/main" val="852883205"/>
                  </a:ext>
                </a:extLst>
              </a:tr>
              <a:tr h="370840">
                <a:tc>
                  <a:txBody>
                    <a:bodyPr/>
                    <a:lstStyle/>
                    <a:p>
                      <a:r>
                        <a:rPr lang="fr-CA" dirty="0" err="1" smtClean="0"/>
                        <a:t>randomPycor</a:t>
                      </a:r>
                      <a:endParaRPr lang="fr-CA" dirty="0"/>
                    </a:p>
                  </a:txBody>
                  <a:tcPr/>
                </a:tc>
                <a:tc>
                  <a:txBody>
                    <a:bodyPr/>
                    <a:lstStyle/>
                    <a:p>
                      <a:r>
                        <a:rPr lang="fr-CA" dirty="0" err="1" smtClean="0"/>
                        <a:t>Random</a:t>
                      </a:r>
                      <a:r>
                        <a:rPr lang="fr-CA" dirty="0" smtClean="0"/>
                        <a:t> </a:t>
                      </a:r>
                      <a:r>
                        <a:rPr lang="fr-CA" dirty="0" err="1" smtClean="0"/>
                        <a:t>pycor</a:t>
                      </a:r>
                      <a:endParaRPr lang="fr-CA" dirty="0"/>
                    </a:p>
                  </a:txBody>
                  <a:tcPr/>
                </a:tc>
                <a:tc>
                  <a:txBody>
                    <a:bodyPr/>
                    <a:lstStyle/>
                    <a:p>
                      <a:endParaRPr lang="fr-CA" dirty="0"/>
                    </a:p>
                  </a:txBody>
                  <a:tcPr/>
                </a:tc>
                <a:extLst>
                  <a:ext uri="{0D108BD9-81ED-4DB2-BD59-A6C34878D82A}">
                    <a16:rowId xmlns="" xmlns:a16="http://schemas.microsoft.com/office/drawing/2014/main" val="201784992"/>
                  </a:ext>
                </a:extLst>
              </a:tr>
              <a:tr h="370840">
                <a:tc>
                  <a:txBody>
                    <a:bodyPr/>
                    <a:lstStyle/>
                    <a:p>
                      <a:r>
                        <a:rPr lang="fr-CA" dirty="0" err="1" smtClean="0"/>
                        <a:t>randomXcor</a:t>
                      </a:r>
                      <a:endParaRPr lang="fr-CA" dirty="0"/>
                    </a:p>
                  </a:txBody>
                  <a:tcPr/>
                </a:tc>
                <a:tc>
                  <a:txBody>
                    <a:bodyPr/>
                    <a:lstStyle/>
                    <a:p>
                      <a:r>
                        <a:rPr lang="fr-CA" dirty="0" err="1" smtClean="0"/>
                        <a:t>Random</a:t>
                      </a:r>
                      <a:r>
                        <a:rPr lang="fr-CA" dirty="0" smtClean="0"/>
                        <a:t> </a:t>
                      </a:r>
                      <a:r>
                        <a:rPr lang="fr-CA" dirty="0" err="1" smtClean="0"/>
                        <a:t>xcor</a:t>
                      </a:r>
                      <a:endParaRPr lang="fr-CA" dirty="0"/>
                    </a:p>
                  </a:txBody>
                  <a:tcPr/>
                </a:tc>
                <a:tc>
                  <a:txBody>
                    <a:bodyPr/>
                    <a:lstStyle/>
                    <a:p>
                      <a:endParaRPr lang="fr-CA" dirty="0"/>
                    </a:p>
                  </a:txBody>
                  <a:tcPr/>
                </a:tc>
                <a:extLst>
                  <a:ext uri="{0D108BD9-81ED-4DB2-BD59-A6C34878D82A}">
                    <a16:rowId xmlns="" xmlns:a16="http://schemas.microsoft.com/office/drawing/2014/main" val="1190394604"/>
                  </a:ext>
                </a:extLst>
              </a:tr>
              <a:tr h="370840">
                <a:tc>
                  <a:txBody>
                    <a:bodyPr/>
                    <a:lstStyle/>
                    <a:p>
                      <a:r>
                        <a:rPr lang="fr-CA" dirty="0" err="1" smtClean="0"/>
                        <a:t>randomXYcor</a:t>
                      </a:r>
                      <a:endParaRPr lang="fr-CA" dirty="0"/>
                    </a:p>
                  </a:txBody>
                  <a:tcPr/>
                </a:tc>
                <a:tc>
                  <a:txBody>
                    <a:bodyPr/>
                    <a:lstStyle/>
                    <a:p>
                      <a:r>
                        <a:rPr lang="fr-CA" dirty="0" err="1" smtClean="0"/>
                        <a:t>Random</a:t>
                      </a:r>
                      <a:r>
                        <a:rPr lang="fr-CA" dirty="0" smtClean="0"/>
                        <a:t> </a:t>
                      </a:r>
                      <a:r>
                        <a:rPr lang="fr-CA" dirty="0" err="1" smtClean="0"/>
                        <a:t>turtles</a:t>
                      </a:r>
                      <a:r>
                        <a:rPr lang="fr-CA" dirty="0" smtClean="0"/>
                        <a:t> </a:t>
                      </a:r>
                      <a:r>
                        <a:rPr lang="fr-CA" dirty="0" err="1" smtClean="0"/>
                        <a:t>coordinates</a:t>
                      </a:r>
                      <a:endParaRPr lang="fr-CA" dirty="0"/>
                    </a:p>
                  </a:txBody>
                  <a:tcPr/>
                </a:tc>
                <a:tc>
                  <a:txBody>
                    <a:bodyPr/>
                    <a:lstStyle/>
                    <a:p>
                      <a:endParaRPr lang="fr-CA" dirty="0"/>
                    </a:p>
                  </a:txBody>
                  <a:tcPr/>
                </a:tc>
                <a:extLst>
                  <a:ext uri="{0D108BD9-81ED-4DB2-BD59-A6C34878D82A}">
                    <a16:rowId xmlns="" xmlns:a16="http://schemas.microsoft.com/office/drawing/2014/main" val="2052540645"/>
                  </a:ext>
                </a:extLst>
              </a:tr>
            </a:tbl>
          </a:graphicData>
        </a:graphic>
      </p:graphicFrame>
    </p:spTree>
    <p:extLst>
      <p:ext uri="{BB962C8B-B14F-4D97-AF65-F5344CB8AC3E}">
        <p14:creationId xmlns:p14="http://schemas.microsoft.com/office/powerpoint/2010/main" val="14428171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620268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err="1" smtClean="0"/>
                        <a:t>randomYcor</a:t>
                      </a:r>
                      <a:endParaRPr lang="fr-CA" dirty="0"/>
                    </a:p>
                  </a:txBody>
                  <a:tcPr/>
                </a:tc>
                <a:tc>
                  <a:txBody>
                    <a:bodyPr/>
                    <a:lstStyle/>
                    <a:p>
                      <a:r>
                        <a:rPr lang="fr-CA" dirty="0" err="1" smtClean="0"/>
                        <a:t>Random</a:t>
                      </a:r>
                      <a:r>
                        <a:rPr lang="fr-CA" dirty="0" smtClean="0"/>
                        <a:t> </a:t>
                      </a:r>
                      <a:r>
                        <a:rPr lang="fr-CA" dirty="0" err="1" smtClean="0"/>
                        <a:t>ycor</a:t>
                      </a:r>
                      <a:endParaRPr lang="fr-CA" dirty="0"/>
                    </a:p>
                  </a:txBody>
                  <a:tcPr/>
                </a:tc>
                <a:tc>
                  <a:txBody>
                    <a:bodyPr/>
                    <a:lstStyle/>
                    <a:p>
                      <a:endParaRPr lang="fr-CA" dirty="0"/>
                    </a:p>
                  </a:txBody>
                  <a:tcPr/>
                </a:tc>
                <a:extLst>
                  <a:ext uri="{0D108BD9-81ED-4DB2-BD59-A6C34878D82A}">
                    <a16:rowId xmlns="" xmlns:a16="http://schemas.microsoft.com/office/drawing/2014/main" val="4147643173"/>
                  </a:ext>
                </a:extLst>
              </a:tr>
              <a:tr h="370840">
                <a:tc>
                  <a:txBody>
                    <a:bodyPr/>
                    <a:lstStyle/>
                    <a:p>
                      <a:r>
                        <a:rPr lang="fr-CA" dirty="0" smtClean="0"/>
                        <a:t>raster2world</a:t>
                      </a:r>
                      <a:endParaRPr lang="fr-CA" dirty="0"/>
                    </a:p>
                  </a:txBody>
                  <a:tcPr/>
                </a:tc>
                <a:tc>
                  <a:txBody>
                    <a:bodyPr/>
                    <a:lstStyle/>
                    <a:p>
                      <a:r>
                        <a:rPr lang="en-US" dirty="0" smtClean="0"/>
                        <a:t>Convert a Raster* object into a </a:t>
                      </a:r>
                      <a:r>
                        <a:rPr lang="en-US" dirty="0" err="1" smtClean="0"/>
                        <a:t>worldMatrix</a:t>
                      </a:r>
                      <a:r>
                        <a:rPr lang="en-US" dirty="0" smtClean="0"/>
                        <a:t> or </a:t>
                      </a:r>
                      <a:r>
                        <a:rPr lang="en-US" dirty="0" err="1" smtClean="0"/>
                        <a:t>worldArray</a:t>
                      </a:r>
                      <a:r>
                        <a:rPr lang="en-US" dirty="0" smtClean="0"/>
                        <a:t> object</a:t>
                      </a:r>
                      <a:endParaRPr lang="fr-CA" dirty="0"/>
                    </a:p>
                  </a:txBody>
                  <a:tcPr/>
                </a:tc>
                <a:tc>
                  <a:txBody>
                    <a:bodyPr/>
                    <a:lstStyle/>
                    <a:p>
                      <a:endParaRPr lang="fr-CA" dirty="0"/>
                    </a:p>
                  </a:txBody>
                  <a:tcPr/>
                </a:tc>
                <a:extLst>
                  <a:ext uri="{0D108BD9-81ED-4DB2-BD59-A6C34878D82A}">
                    <a16:rowId xmlns="" xmlns:a16="http://schemas.microsoft.com/office/drawing/2014/main" val="1889781520"/>
                  </a:ext>
                </a:extLst>
              </a:tr>
              <a:tr h="370840">
                <a:tc>
                  <a:txBody>
                    <a:bodyPr/>
                    <a:lstStyle/>
                    <a:p>
                      <a:r>
                        <a:rPr lang="fr-CA" dirty="0" smtClean="0"/>
                        <a:t>right</a:t>
                      </a:r>
                      <a:endParaRPr lang="fr-CA" dirty="0"/>
                    </a:p>
                  </a:txBody>
                  <a:tcPr/>
                </a:tc>
                <a:tc>
                  <a:txBody>
                    <a:bodyPr/>
                    <a:lstStyle/>
                    <a:p>
                      <a:r>
                        <a:rPr lang="fr-CA" dirty="0" err="1" smtClean="0"/>
                        <a:t>Rotate</a:t>
                      </a:r>
                      <a:r>
                        <a:rPr lang="fr-CA" dirty="0" smtClean="0"/>
                        <a:t> to the right</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2143907086"/>
                  </a:ext>
                </a:extLst>
              </a:tr>
              <a:tr h="370840">
                <a:tc>
                  <a:txBody>
                    <a:bodyPr/>
                    <a:lstStyle/>
                    <a:p>
                      <a:r>
                        <a:rPr lang="fr-CA" dirty="0" err="1" smtClean="0"/>
                        <a:t>setXY</a:t>
                      </a:r>
                      <a:endParaRPr lang="fr-CA" dirty="0"/>
                    </a:p>
                  </a:txBody>
                  <a:tcPr/>
                </a:tc>
                <a:tc>
                  <a:txBody>
                    <a:bodyPr/>
                    <a:lstStyle/>
                    <a:p>
                      <a:r>
                        <a:rPr lang="fr-CA" dirty="0" smtClean="0"/>
                        <a:t>Set </a:t>
                      </a:r>
                      <a:r>
                        <a:rPr lang="fr-CA" dirty="0" err="1" smtClean="0"/>
                        <a:t>turtles</a:t>
                      </a:r>
                      <a:r>
                        <a:rPr lang="fr-CA" dirty="0" smtClean="0"/>
                        <a:t>’ locations </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3776933687"/>
                  </a:ext>
                </a:extLst>
              </a:tr>
              <a:tr h="370840">
                <a:tc>
                  <a:txBody>
                    <a:bodyPr/>
                    <a:lstStyle/>
                    <a:p>
                      <a:r>
                        <a:rPr lang="fr-CA" dirty="0" err="1" smtClean="0"/>
                        <a:t>sortOn</a:t>
                      </a:r>
                      <a:endParaRPr lang="fr-CA" dirty="0"/>
                    </a:p>
                  </a:txBody>
                  <a:tcPr/>
                </a:tc>
                <a:tc>
                  <a:txBody>
                    <a:bodyPr/>
                    <a:lstStyle/>
                    <a:p>
                      <a:r>
                        <a:rPr lang="fr-CA" dirty="0" smtClean="0"/>
                        <a:t>Sort agents </a:t>
                      </a:r>
                      <a:endParaRPr lang="fr-CA" dirty="0"/>
                    </a:p>
                  </a:txBody>
                  <a:tcPr/>
                </a:tc>
                <a:tc>
                  <a:txBody>
                    <a:bodyPr/>
                    <a:lstStyle/>
                    <a:p>
                      <a:endParaRPr lang="fr-CA" dirty="0"/>
                    </a:p>
                  </a:txBody>
                  <a:tcPr/>
                </a:tc>
                <a:extLst>
                  <a:ext uri="{0D108BD9-81ED-4DB2-BD59-A6C34878D82A}">
                    <a16:rowId xmlns="" xmlns:a16="http://schemas.microsoft.com/office/drawing/2014/main" val="2636289585"/>
                  </a:ext>
                </a:extLst>
              </a:tr>
              <a:tr h="370840">
                <a:tc>
                  <a:txBody>
                    <a:bodyPr/>
                    <a:lstStyle/>
                    <a:p>
                      <a:r>
                        <a:rPr lang="fr-CA" dirty="0" smtClean="0"/>
                        <a:t>spdf2turtles</a:t>
                      </a:r>
                      <a:endParaRPr lang="fr-CA" dirty="0"/>
                    </a:p>
                  </a:txBody>
                  <a:tcPr/>
                </a:tc>
                <a:tc>
                  <a:txBody>
                    <a:bodyPr/>
                    <a:lstStyle/>
                    <a:p>
                      <a:r>
                        <a:rPr lang="fr-CA" dirty="0" err="1" smtClean="0"/>
                        <a:t>From</a:t>
                      </a:r>
                      <a:r>
                        <a:rPr lang="fr-CA" dirty="0" smtClean="0"/>
                        <a:t> </a:t>
                      </a:r>
                      <a:r>
                        <a:rPr lang="fr-CA" dirty="0" err="1" smtClean="0"/>
                        <a:t>SpatialPointsDataFrame</a:t>
                      </a:r>
                      <a:r>
                        <a:rPr lang="fr-CA" dirty="0" smtClean="0"/>
                        <a:t> to </a:t>
                      </a:r>
                      <a:r>
                        <a:rPr lang="fr-CA" dirty="0" err="1" smtClean="0"/>
                        <a:t>agentMatrix</a:t>
                      </a:r>
                      <a:endParaRPr lang="fr-CA" dirty="0"/>
                    </a:p>
                  </a:txBody>
                  <a:tcPr/>
                </a:tc>
                <a:tc>
                  <a:txBody>
                    <a:bodyPr/>
                    <a:lstStyle/>
                    <a:p>
                      <a:endParaRPr lang="fr-CA" dirty="0"/>
                    </a:p>
                  </a:txBody>
                  <a:tcPr/>
                </a:tc>
                <a:extLst>
                  <a:ext uri="{0D108BD9-81ED-4DB2-BD59-A6C34878D82A}">
                    <a16:rowId xmlns="" xmlns:a16="http://schemas.microsoft.com/office/drawing/2014/main" val="4036632942"/>
                  </a:ext>
                </a:extLst>
              </a:tr>
              <a:tr h="370840">
                <a:tc>
                  <a:txBody>
                    <a:bodyPr/>
                    <a:lstStyle/>
                    <a:p>
                      <a:r>
                        <a:rPr lang="fr-CA" dirty="0" err="1" smtClean="0"/>
                        <a:t>sprout</a:t>
                      </a:r>
                      <a:endParaRPr lang="fr-CA" dirty="0"/>
                    </a:p>
                  </a:txBody>
                  <a:tcPr/>
                </a:tc>
                <a:tc>
                  <a:txBody>
                    <a:bodyPr/>
                    <a:lstStyle/>
                    <a:p>
                      <a:r>
                        <a:rPr lang="fr-CA" dirty="0" err="1" smtClean="0"/>
                        <a:t>Sprout</a:t>
                      </a:r>
                      <a:r>
                        <a:rPr lang="fr-CA" dirty="0" smtClean="0"/>
                        <a:t>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 xmlns:a16="http://schemas.microsoft.com/office/drawing/2014/main" val="2557347693"/>
                  </a:ext>
                </a:extLst>
              </a:tr>
              <a:tr h="370840">
                <a:tc>
                  <a:txBody>
                    <a:bodyPr/>
                    <a:lstStyle/>
                    <a:p>
                      <a:r>
                        <a:rPr lang="fr-CA" dirty="0" err="1" smtClean="0"/>
                        <a:t>stackWorlds</a:t>
                      </a:r>
                      <a:endParaRPr lang="fr-CA" dirty="0"/>
                    </a:p>
                  </a:txBody>
                  <a:tcPr/>
                </a:tc>
                <a:tc>
                  <a:txBody>
                    <a:bodyPr/>
                    <a:lstStyle/>
                    <a:p>
                      <a:r>
                        <a:rPr lang="fr-CA" dirty="0" err="1" smtClean="0"/>
                        <a:t>Stack</a:t>
                      </a:r>
                      <a:r>
                        <a:rPr lang="fr-CA" dirty="0" smtClean="0"/>
                        <a:t> </a:t>
                      </a:r>
                      <a:r>
                        <a:rPr lang="fr-CA" dirty="0" err="1" smtClean="0"/>
                        <a:t>worlds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 xmlns:a16="http://schemas.microsoft.com/office/drawing/2014/main" val="790782766"/>
                  </a:ext>
                </a:extLst>
              </a:tr>
              <a:tr h="370840">
                <a:tc>
                  <a:txBody>
                    <a:bodyPr/>
                    <a:lstStyle/>
                    <a:p>
                      <a:r>
                        <a:rPr lang="fr-CA" dirty="0" err="1" smtClean="0"/>
                        <a:t>subHeadings</a:t>
                      </a:r>
                      <a:endParaRPr lang="fr-CA" dirty="0"/>
                    </a:p>
                  </a:txBody>
                  <a:tcPr/>
                </a:tc>
                <a:tc>
                  <a:txBody>
                    <a:bodyPr/>
                    <a:lstStyle/>
                    <a:p>
                      <a:r>
                        <a:rPr lang="fr-CA" dirty="0" err="1" smtClean="0"/>
                        <a:t>Subtract</a:t>
                      </a:r>
                      <a:r>
                        <a:rPr lang="fr-CA" dirty="0" smtClean="0"/>
                        <a:t> </a:t>
                      </a:r>
                      <a:r>
                        <a:rPr lang="fr-CA" dirty="0" err="1" smtClean="0"/>
                        <a:t>headings</a:t>
                      </a:r>
                      <a:endParaRPr lang="fr-CA" dirty="0"/>
                    </a:p>
                  </a:txBody>
                  <a:tcPr/>
                </a:tc>
                <a:tc>
                  <a:txBody>
                    <a:bodyPr/>
                    <a:lstStyle/>
                    <a:p>
                      <a:endParaRPr lang="fr-CA" dirty="0"/>
                    </a:p>
                  </a:txBody>
                  <a:tcPr/>
                </a:tc>
                <a:extLst>
                  <a:ext uri="{0D108BD9-81ED-4DB2-BD59-A6C34878D82A}">
                    <a16:rowId xmlns="" xmlns:a16="http://schemas.microsoft.com/office/drawing/2014/main" val="3708466705"/>
                  </a:ext>
                </a:extLst>
              </a:tr>
              <a:tr h="370840">
                <a:tc>
                  <a:txBody>
                    <a:bodyPr/>
                    <a:lstStyle/>
                    <a:p>
                      <a:r>
                        <a:rPr lang="fr-CA" dirty="0" err="1" smtClean="0"/>
                        <a:t>tExist</a:t>
                      </a:r>
                      <a:endParaRPr lang="fr-CA" dirty="0"/>
                    </a:p>
                  </a:txBody>
                  <a:tcPr/>
                </a:tc>
                <a:tc>
                  <a:txBody>
                    <a:bodyPr/>
                    <a:lstStyle/>
                    <a:p>
                      <a:r>
                        <a:rPr lang="fr-CA" dirty="0" smtClean="0"/>
                        <a:t>Do the </a:t>
                      </a:r>
                      <a:r>
                        <a:rPr lang="fr-CA" dirty="0" err="1" smtClean="0"/>
                        <a:t>turtle</a:t>
                      </a:r>
                      <a:r>
                        <a:rPr lang="fr-CA" dirty="0" smtClean="0"/>
                        <a:t>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 xmlns:a16="http://schemas.microsoft.com/office/drawing/2014/main" val="3708751449"/>
                  </a:ext>
                </a:extLst>
              </a:tr>
              <a:tr h="370840">
                <a:tc>
                  <a:txBody>
                    <a:bodyPr/>
                    <a:lstStyle/>
                    <a:p>
                      <a:r>
                        <a:rPr lang="fr-CA" dirty="0" err="1" smtClean="0"/>
                        <a:t>towards</a:t>
                      </a:r>
                      <a:endParaRPr lang="fr-CA" dirty="0"/>
                    </a:p>
                  </a:txBody>
                  <a:tcPr/>
                </a:tc>
                <a:tc>
                  <a:txBody>
                    <a:bodyPr/>
                    <a:lstStyle/>
                    <a:p>
                      <a:r>
                        <a:rPr lang="fr-CA" dirty="0" smtClean="0"/>
                        <a:t>Directions </a:t>
                      </a:r>
                      <a:r>
                        <a:rPr lang="fr-CA" dirty="0" err="1" smtClean="0"/>
                        <a:t>towards</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1294873962"/>
                  </a:ext>
                </a:extLst>
              </a:tr>
              <a:tr h="370840">
                <a:tc>
                  <a:txBody>
                    <a:bodyPr/>
                    <a:lstStyle/>
                    <a:p>
                      <a:r>
                        <a:rPr lang="fr-CA" dirty="0" err="1" smtClean="0"/>
                        <a:t>turtle</a:t>
                      </a:r>
                      <a:endParaRPr lang="fr-CA" dirty="0"/>
                    </a:p>
                  </a:txBody>
                  <a:tcPr/>
                </a:tc>
                <a:tc>
                  <a:txBody>
                    <a:bodyPr/>
                    <a:lstStyle/>
                    <a:p>
                      <a:r>
                        <a:rPr lang="fr-CA" dirty="0" smtClean="0"/>
                        <a:t>Select </a:t>
                      </a:r>
                      <a:r>
                        <a:rPr lang="fr-CA" dirty="0" err="1" smtClean="0"/>
                        <a:t>turtles</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852883205"/>
                  </a:ext>
                </a:extLst>
              </a:tr>
              <a:tr h="370840">
                <a:tc>
                  <a:txBody>
                    <a:bodyPr/>
                    <a:lstStyle/>
                    <a:p>
                      <a:r>
                        <a:rPr lang="fr-CA" dirty="0" smtClean="0"/>
                        <a:t>turtles2spdf</a:t>
                      </a:r>
                      <a:endParaRPr lang="fr-CA" dirty="0"/>
                    </a:p>
                  </a:txBody>
                  <a:tcPr/>
                </a:tc>
                <a:tc>
                  <a:txBody>
                    <a:bodyPr/>
                    <a:lstStyle/>
                    <a:p>
                      <a:r>
                        <a:rPr lang="fr-CA" dirty="0" err="1" smtClean="0"/>
                        <a:t>From</a:t>
                      </a:r>
                      <a:r>
                        <a:rPr lang="fr-CA" dirty="0" smtClean="0"/>
                        <a:t> </a:t>
                      </a:r>
                      <a:r>
                        <a:rPr lang="fr-CA" dirty="0" err="1" smtClean="0"/>
                        <a:t>agentMatrix</a:t>
                      </a:r>
                      <a:r>
                        <a:rPr lang="fr-CA" dirty="0" smtClean="0"/>
                        <a:t> to </a:t>
                      </a:r>
                      <a:r>
                        <a:rPr lang="fr-CA" dirty="0" err="1" smtClean="0"/>
                        <a:t>SpatialPointsDataFrame</a:t>
                      </a:r>
                      <a:endParaRPr lang="fr-CA" dirty="0"/>
                    </a:p>
                  </a:txBody>
                  <a:tcPr/>
                </a:tc>
                <a:tc>
                  <a:txBody>
                    <a:bodyPr/>
                    <a:lstStyle/>
                    <a:p>
                      <a:endParaRPr lang="fr-CA" dirty="0"/>
                    </a:p>
                  </a:txBody>
                  <a:tcPr/>
                </a:tc>
                <a:extLst>
                  <a:ext uri="{0D108BD9-81ED-4DB2-BD59-A6C34878D82A}">
                    <a16:rowId xmlns="" xmlns:a16="http://schemas.microsoft.com/office/drawing/2014/main" val="201784992"/>
                  </a:ext>
                </a:extLst>
              </a:tr>
              <a:tr h="370840">
                <a:tc>
                  <a:txBody>
                    <a:bodyPr/>
                    <a:lstStyle/>
                    <a:p>
                      <a:r>
                        <a:rPr lang="fr-CA" dirty="0" err="1" smtClean="0"/>
                        <a:t>turtlesAt</a:t>
                      </a:r>
                      <a:endParaRPr lang="fr-CA" dirty="0"/>
                    </a:p>
                  </a:txBody>
                  <a:tcPr/>
                </a:tc>
                <a:tc>
                  <a:txBody>
                    <a:bodyPr/>
                    <a:lstStyle/>
                    <a:p>
                      <a:r>
                        <a:rPr lang="fr-CA" dirty="0" err="1" smtClean="0"/>
                        <a:t>Turtles</a:t>
                      </a:r>
                      <a:r>
                        <a:rPr lang="fr-CA" dirty="0" smtClean="0"/>
                        <a:t> at </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1190394604"/>
                  </a:ext>
                </a:extLst>
              </a:tr>
              <a:tr h="370840">
                <a:tc>
                  <a:txBody>
                    <a:bodyPr/>
                    <a:lstStyle/>
                    <a:p>
                      <a:r>
                        <a:rPr lang="en-US" dirty="0" err="1" smtClean="0"/>
                        <a:t>turtleSet</a:t>
                      </a:r>
                      <a:endParaRPr lang="fr-CA" dirty="0"/>
                    </a:p>
                  </a:txBody>
                  <a:tcPr/>
                </a:tc>
                <a:tc>
                  <a:txBody>
                    <a:bodyPr/>
                    <a:lstStyle/>
                    <a:p>
                      <a:r>
                        <a:rPr lang="en-US" dirty="0" smtClean="0"/>
                        <a:t>Create a turtle </a:t>
                      </a:r>
                      <a:r>
                        <a:rPr lang="en-US" dirty="0" err="1" smtClean="0"/>
                        <a:t>agentset</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052540645"/>
                  </a:ext>
                </a:extLst>
              </a:tr>
            </a:tbl>
          </a:graphicData>
        </a:graphic>
      </p:graphicFrame>
    </p:spTree>
    <p:extLst>
      <p:ext uri="{BB962C8B-B14F-4D97-AF65-F5344CB8AC3E}">
        <p14:creationId xmlns:p14="http://schemas.microsoft.com/office/powerpoint/2010/main" val="386507740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360680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err="1" smtClean="0"/>
                        <a:t>turtlesOn</a:t>
                      </a:r>
                      <a:endParaRPr lang="fr-CA" dirty="0"/>
                    </a:p>
                  </a:txBody>
                  <a:tcPr/>
                </a:tc>
                <a:tc>
                  <a:txBody>
                    <a:bodyPr/>
                    <a:lstStyle/>
                    <a:p>
                      <a:r>
                        <a:rPr lang="fr-CA" dirty="0" err="1" smtClean="0"/>
                        <a:t>Turtles</a:t>
                      </a:r>
                      <a:r>
                        <a:rPr lang="fr-CA" dirty="0" smtClean="0"/>
                        <a:t> on</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4147643173"/>
                  </a:ext>
                </a:extLst>
              </a:tr>
              <a:tr h="370840">
                <a:tc>
                  <a:txBody>
                    <a:bodyPr/>
                    <a:lstStyle/>
                    <a:p>
                      <a:r>
                        <a:rPr lang="fr-CA" dirty="0" err="1" smtClean="0"/>
                        <a:t>turtlesOwn</a:t>
                      </a:r>
                      <a:endParaRPr lang="fr-CA" dirty="0"/>
                    </a:p>
                  </a:txBody>
                  <a:tcPr/>
                </a:tc>
                <a:tc>
                  <a:txBody>
                    <a:bodyPr/>
                    <a:lstStyle/>
                    <a:p>
                      <a:r>
                        <a:rPr lang="fr-CA" dirty="0" smtClean="0"/>
                        <a:t>New </a:t>
                      </a:r>
                      <a:r>
                        <a:rPr lang="fr-CA" dirty="0" err="1" smtClean="0"/>
                        <a:t>turtles</a:t>
                      </a:r>
                      <a:r>
                        <a:rPr lang="fr-CA" dirty="0" smtClean="0"/>
                        <a:t> variable </a:t>
                      </a:r>
                      <a:endParaRPr lang="fr-CA" dirty="0"/>
                    </a:p>
                  </a:txBody>
                  <a:tcPr/>
                </a:tc>
                <a:tc>
                  <a:txBody>
                    <a:bodyPr/>
                    <a:lstStyle/>
                    <a:p>
                      <a:endParaRPr lang="fr-CA" dirty="0"/>
                    </a:p>
                  </a:txBody>
                  <a:tcPr/>
                </a:tc>
                <a:extLst>
                  <a:ext uri="{0D108BD9-81ED-4DB2-BD59-A6C34878D82A}">
                    <a16:rowId xmlns="" xmlns:a16="http://schemas.microsoft.com/office/drawing/2014/main" val="1889781520"/>
                  </a:ext>
                </a:extLst>
              </a:tr>
              <a:tr h="370840">
                <a:tc>
                  <a:txBody>
                    <a:bodyPr/>
                    <a:lstStyle/>
                    <a:p>
                      <a:r>
                        <a:rPr lang="fr-CA" dirty="0" err="1" smtClean="0"/>
                        <a:t>uphill</a:t>
                      </a:r>
                      <a:endParaRPr lang="fr-CA" dirty="0"/>
                    </a:p>
                  </a:txBody>
                  <a:tcPr/>
                </a:tc>
                <a:tc>
                  <a:txBody>
                    <a:bodyPr/>
                    <a:lstStyle/>
                    <a:p>
                      <a:r>
                        <a:rPr lang="fr-CA" dirty="0" smtClean="0"/>
                        <a:t>Move </a:t>
                      </a:r>
                      <a:r>
                        <a:rPr lang="fr-CA" dirty="0" err="1" smtClean="0"/>
                        <a:t>uphill</a:t>
                      </a:r>
                      <a:r>
                        <a:rPr lang="fr-CA" dirty="0" smtClean="0"/>
                        <a:t> </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2143907086"/>
                  </a:ext>
                </a:extLst>
              </a:tr>
              <a:tr h="370840">
                <a:tc>
                  <a:txBody>
                    <a:bodyPr/>
                    <a:lstStyle/>
                    <a:p>
                      <a:r>
                        <a:rPr lang="fr-CA" dirty="0" err="1" smtClean="0"/>
                        <a:t>withMax</a:t>
                      </a:r>
                      <a:endParaRPr lang="fr-CA" dirty="0"/>
                    </a:p>
                  </a:txBody>
                  <a:tcPr/>
                </a:tc>
                <a:tc>
                  <a:txBody>
                    <a:bodyPr/>
                    <a:lstStyle/>
                    <a:p>
                      <a:r>
                        <a:rPr lang="fr-CA" dirty="0" smtClean="0"/>
                        <a:t>Agents </a:t>
                      </a:r>
                      <a:r>
                        <a:rPr lang="fr-CA" dirty="0" err="1" smtClean="0"/>
                        <a:t>with</a:t>
                      </a:r>
                      <a:r>
                        <a:rPr lang="fr-CA" dirty="0" smtClean="0"/>
                        <a:t> maximum</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3776933687"/>
                  </a:ext>
                </a:extLst>
              </a:tr>
              <a:tr h="370840">
                <a:tc>
                  <a:txBody>
                    <a:bodyPr/>
                    <a:lstStyle/>
                    <a:p>
                      <a:r>
                        <a:rPr lang="fr-CA" dirty="0" err="1" smtClean="0"/>
                        <a:t>withMin</a:t>
                      </a:r>
                      <a:endParaRPr lang="fr-CA" dirty="0"/>
                    </a:p>
                  </a:txBody>
                  <a:tcPr/>
                </a:tc>
                <a:tc>
                  <a:txBody>
                    <a:bodyPr/>
                    <a:lstStyle/>
                    <a:p>
                      <a:r>
                        <a:rPr lang="fr-CA" dirty="0" smtClean="0"/>
                        <a:t>Agents </a:t>
                      </a:r>
                      <a:r>
                        <a:rPr lang="fr-CA" dirty="0" err="1" smtClean="0"/>
                        <a:t>with</a:t>
                      </a:r>
                      <a:r>
                        <a:rPr lang="fr-CA" dirty="0" smtClean="0"/>
                        <a:t> minimum</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636289585"/>
                  </a:ext>
                </a:extLst>
              </a:tr>
              <a:tr h="370840">
                <a:tc>
                  <a:txBody>
                    <a:bodyPr/>
                    <a:lstStyle/>
                    <a:p>
                      <a:r>
                        <a:rPr lang="en-US" dirty="0" smtClean="0"/>
                        <a:t>world2raster</a:t>
                      </a:r>
                      <a:endParaRPr lang="fr-CA" dirty="0"/>
                    </a:p>
                  </a:txBody>
                  <a:tcPr/>
                </a:tc>
                <a:tc>
                  <a:txBody>
                    <a:bodyPr/>
                    <a:lstStyle/>
                    <a:p>
                      <a:r>
                        <a:rPr lang="en-US" dirty="0" smtClean="0"/>
                        <a:t>Convert a </a:t>
                      </a:r>
                      <a:r>
                        <a:rPr lang="en-US" dirty="0" err="1" smtClean="0"/>
                        <a:t>worldMatrix</a:t>
                      </a:r>
                      <a:r>
                        <a:rPr lang="en-US" dirty="0" smtClean="0"/>
                        <a:t> or </a:t>
                      </a:r>
                      <a:r>
                        <a:rPr lang="en-US" dirty="0" err="1" smtClean="0"/>
                        <a:t>worldArray</a:t>
                      </a:r>
                      <a:r>
                        <a:rPr lang="en-US" dirty="0" smtClean="0"/>
                        <a:t> object into a Raster* object</a:t>
                      </a:r>
                      <a:endParaRPr lang="fr-CA" dirty="0"/>
                    </a:p>
                  </a:txBody>
                  <a:tcPr/>
                </a:tc>
                <a:tc>
                  <a:txBody>
                    <a:bodyPr/>
                    <a:lstStyle/>
                    <a:p>
                      <a:endParaRPr lang="fr-CA" dirty="0"/>
                    </a:p>
                  </a:txBody>
                  <a:tcPr/>
                </a:tc>
                <a:extLst>
                  <a:ext uri="{0D108BD9-81ED-4DB2-BD59-A6C34878D82A}">
                    <a16:rowId xmlns="" xmlns:a16="http://schemas.microsoft.com/office/drawing/2014/main" val="4036632942"/>
                  </a:ext>
                </a:extLst>
              </a:tr>
              <a:tr h="370840">
                <a:tc>
                  <a:txBody>
                    <a:bodyPr/>
                    <a:lstStyle/>
                    <a:p>
                      <a:r>
                        <a:rPr lang="fr-CA" dirty="0" err="1" smtClean="0"/>
                        <a:t>worldHeight</a:t>
                      </a:r>
                      <a:endParaRPr lang="fr-CA" dirty="0"/>
                    </a:p>
                  </a:txBody>
                  <a:tcPr/>
                </a:tc>
                <a:tc>
                  <a:txBody>
                    <a:bodyPr/>
                    <a:lstStyle/>
                    <a:p>
                      <a:r>
                        <a:rPr lang="fr-CA" dirty="0" smtClean="0"/>
                        <a:t>World </a:t>
                      </a:r>
                      <a:r>
                        <a:rPr lang="fr-CA" dirty="0" err="1" smtClean="0"/>
                        <a:t>height</a:t>
                      </a:r>
                      <a:endParaRPr lang="fr-CA" dirty="0"/>
                    </a:p>
                  </a:txBody>
                  <a:tcPr/>
                </a:tc>
                <a:tc>
                  <a:txBody>
                    <a:bodyPr/>
                    <a:lstStyle/>
                    <a:p>
                      <a:endParaRPr lang="fr-CA" dirty="0"/>
                    </a:p>
                  </a:txBody>
                  <a:tcPr/>
                </a:tc>
                <a:extLst>
                  <a:ext uri="{0D108BD9-81ED-4DB2-BD59-A6C34878D82A}">
                    <a16:rowId xmlns="" xmlns:a16="http://schemas.microsoft.com/office/drawing/2014/main" val="2557347693"/>
                  </a:ext>
                </a:extLst>
              </a:tr>
              <a:tr h="370840">
                <a:tc>
                  <a:txBody>
                    <a:bodyPr/>
                    <a:lstStyle/>
                    <a:p>
                      <a:r>
                        <a:rPr lang="fr-CA" dirty="0" err="1" smtClean="0"/>
                        <a:t>worldWidth</a:t>
                      </a:r>
                      <a:endParaRPr lang="fr-CA" dirty="0"/>
                    </a:p>
                  </a:txBody>
                  <a:tcPr/>
                </a:tc>
                <a:tc>
                  <a:txBody>
                    <a:bodyPr/>
                    <a:lstStyle/>
                    <a:p>
                      <a:r>
                        <a:rPr lang="fr-CA" dirty="0" smtClean="0"/>
                        <a:t>World </a:t>
                      </a:r>
                      <a:r>
                        <a:rPr lang="fr-CA" dirty="0" err="1" smtClean="0"/>
                        <a:t>width</a:t>
                      </a:r>
                      <a:r>
                        <a:rPr lang="fr-CA" dirty="0" smtClean="0"/>
                        <a:t> </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 xmlns:a16="http://schemas.microsoft.com/office/drawing/2014/main" val="790782766"/>
                  </a:ext>
                </a:extLst>
              </a:tr>
            </a:tbl>
          </a:graphicData>
        </a:graphic>
      </p:graphicFrame>
    </p:spTree>
    <p:extLst>
      <p:ext uri="{BB962C8B-B14F-4D97-AF65-F5344CB8AC3E}">
        <p14:creationId xmlns:p14="http://schemas.microsoft.com/office/powerpoint/2010/main" val="381455547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930400"/>
            <a:ext cx="9273490" cy="5120640"/>
          </a:xfrm>
        </p:spPr>
        <p:txBody>
          <a:bodyPr>
            <a:normAutofit/>
          </a:bodyPr>
          <a:lstStyle/>
          <a:p>
            <a:r>
              <a:rPr lang="fr-FR" sz="2400" smtClean="0"/>
              <a:t>Resources</a:t>
            </a:r>
            <a:endParaRPr lang="fr-FR" sz="2400" dirty="0"/>
          </a:p>
          <a:p>
            <a:pPr lvl="1"/>
            <a:r>
              <a:rPr lang="fr-FR" sz="2000" dirty="0" err="1"/>
              <a:t>Beginner</a:t>
            </a:r>
            <a:r>
              <a:rPr lang="fr-FR" sz="2000" dirty="0"/>
              <a:t> guide </a:t>
            </a:r>
            <a:r>
              <a:rPr lang="fr-FR" sz="2000" dirty="0">
                <a:hlinkClick r:id="rId2"/>
              </a:rPr>
              <a:t>http://</a:t>
            </a:r>
            <a:r>
              <a:rPr lang="fr-FR" sz="2000" dirty="0" smtClean="0">
                <a:hlinkClick r:id="rId2"/>
              </a:rPr>
              <a:t>netlogor.predictiveecology.org/articles/ProgrammingGuide.html</a:t>
            </a:r>
            <a:endParaRPr lang="fr-FR" sz="2000" dirty="0"/>
          </a:p>
          <a:p>
            <a:pPr lvl="1"/>
            <a:r>
              <a:rPr lang="fr-FR" sz="2000" dirty="0" err="1"/>
              <a:t>Dictionnary</a:t>
            </a:r>
            <a:r>
              <a:rPr lang="fr-FR" sz="2000" dirty="0"/>
              <a:t> </a:t>
            </a:r>
            <a:r>
              <a:rPr lang="fr-FR" sz="2000" dirty="0" err="1"/>
              <a:t>NetLogo</a:t>
            </a:r>
            <a:r>
              <a:rPr lang="fr-FR" sz="2000" dirty="0"/>
              <a:t> &lt;=&gt; </a:t>
            </a:r>
            <a:r>
              <a:rPr lang="fr-FR" sz="2000" dirty="0" err="1" smtClean="0"/>
              <a:t>NetLogoR</a:t>
            </a:r>
            <a:r>
              <a:rPr lang="fr-FR" sz="2000" dirty="0"/>
              <a:t> </a:t>
            </a:r>
            <a:r>
              <a:rPr lang="fr-FR" sz="2000" dirty="0">
                <a:hlinkClick r:id="rId3"/>
              </a:rPr>
              <a:t>http://</a:t>
            </a:r>
            <a:r>
              <a:rPr lang="fr-FR" sz="2000" dirty="0" smtClean="0">
                <a:hlinkClick r:id="rId3"/>
              </a:rPr>
              <a:t>netlogor.predictiveecology.org/articles/NLR-Dictionary.html</a:t>
            </a:r>
            <a:endParaRPr lang="fr-FR" sz="2000" dirty="0" smtClean="0"/>
          </a:p>
          <a:p>
            <a:endParaRPr lang="fr-FR" sz="2400" dirty="0"/>
          </a:p>
          <a:p>
            <a:r>
              <a:rPr lang="fr-FR" sz="2400" dirty="0" smtClean="0"/>
              <a:t>3 </a:t>
            </a:r>
            <a:r>
              <a:rPr lang="fr-FR" sz="2400" dirty="0"/>
              <a:t>model </a:t>
            </a:r>
            <a:r>
              <a:rPr lang="fr-FR" sz="2400" dirty="0" err="1"/>
              <a:t>examples</a:t>
            </a:r>
            <a:endParaRPr lang="fr-FR" sz="2400" dirty="0"/>
          </a:p>
          <a:p>
            <a:pPr lvl="1"/>
            <a:r>
              <a:rPr lang="fr-FR" sz="2000" dirty="0" err="1"/>
              <a:t>Butterfly</a:t>
            </a:r>
            <a:r>
              <a:rPr lang="fr-FR" sz="2000" dirty="0"/>
              <a:t> </a:t>
            </a:r>
            <a:r>
              <a:rPr lang="fr-FR" sz="2000" dirty="0" err="1"/>
              <a:t>Hilltopping</a:t>
            </a:r>
            <a:endParaRPr lang="fr-FR" sz="2000" dirty="0"/>
          </a:p>
          <a:p>
            <a:pPr lvl="1"/>
            <a:r>
              <a:rPr lang="fr-FR" sz="2000" dirty="0" err="1"/>
              <a:t>Ants</a:t>
            </a:r>
            <a:endParaRPr lang="fr-FR" sz="2000" dirty="0"/>
          </a:p>
          <a:p>
            <a:pPr lvl="1"/>
            <a:r>
              <a:rPr lang="fr-FR" sz="2000" dirty="0"/>
              <a:t>Wolf </a:t>
            </a:r>
            <a:r>
              <a:rPr lang="fr-FR" sz="2000" dirty="0" err="1"/>
              <a:t>Sheep</a:t>
            </a:r>
            <a:r>
              <a:rPr lang="fr-FR" sz="2000" dirty="0"/>
              <a:t> </a:t>
            </a:r>
            <a:r>
              <a:rPr lang="fr-FR" sz="2000" dirty="0" err="1" smtClean="0"/>
              <a:t>Predation</a:t>
            </a:r>
            <a:endParaRPr lang="fr-FR" sz="2000" dirty="0"/>
          </a:p>
        </p:txBody>
      </p:sp>
    </p:spTree>
    <p:extLst>
      <p:ext uri="{BB962C8B-B14F-4D97-AF65-F5344CB8AC3E}">
        <p14:creationId xmlns:p14="http://schemas.microsoft.com/office/powerpoint/2010/main" val="394988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grpSp>
        <p:nvGrpSpPr>
          <p:cNvPr id="7" name="Groupe 6"/>
          <p:cNvGrpSpPr/>
          <p:nvPr/>
        </p:nvGrpSpPr>
        <p:grpSpPr>
          <a:xfrm>
            <a:off x="2582694" y="1590602"/>
            <a:ext cx="5837334" cy="4590119"/>
            <a:chOff x="1647273" y="1804404"/>
            <a:chExt cx="5292587" cy="4302744"/>
          </a:xfrm>
        </p:grpSpPr>
        <p:cxnSp>
          <p:nvCxnSpPr>
            <p:cNvPr id="8" name="Connecteur droit avec flèche 7"/>
            <p:cNvCxnSpPr>
              <a:endCxn id="12" idx="1"/>
            </p:cNvCxnSpPr>
            <p:nvPr/>
          </p:nvCxnSpPr>
          <p:spPr>
            <a:xfrm>
              <a:off x="2943417" y="4142729"/>
              <a:ext cx="93455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Ellipse 8"/>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p:cNvSpPr txBox="1"/>
            <p:nvPr/>
          </p:nvSpPr>
          <p:spPr>
            <a:xfrm>
              <a:off x="4065891" y="2733928"/>
              <a:ext cx="1440160" cy="369332"/>
            </a:xfrm>
            <a:prstGeom prst="rect">
              <a:avLst/>
            </a:prstGeom>
            <a:noFill/>
          </p:spPr>
          <p:txBody>
            <a:bodyPr wrap="square" rtlCol="0">
              <a:spAutoFit/>
            </a:bodyPr>
            <a:lstStyle/>
            <a:p>
              <a:pPr algn="ctr"/>
              <a:r>
                <a:rPr lang="fr-FR" dirty="0" err="1" smtClean="0"/>
                <a:t>Butterflies</a:t>
              </a:r>
              <a:endParaRPr lang="fr-FR" dirty="0"/>
            </a:p>
          </p:txBody>
        </p:sp>
        <p:sp>
          <p:nvSpPr>
            <p:cNvPr id="11" name="Rectangle 10"/>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ZoneTexte 11"/>
            <p:cNvSpPr txBox="1"/>
            <p:nvPr/>
          </p:nvSpPr>
          <p:spPr>
            <a:xfrm>
              <a:off x="3877967" y="3958063"/>
              <a:ext cx="1808103" cy="369332"/>
            </a:xfrm>
            <a:prstGeom prst="rect">
              <a:avLst/>
            </a:prstGeom>
            <a:noFill/>
          </p:spPr>
          <p:txBody>
            <a:bodyPr wrap="square" rtlCol="0">
              <a:spAutoFit/>
            </a:bodyPr>
            <a:lstStyle/>
            <a:p>
              <a:pPr algn="ctr"/>
              <a:r>
                <a:rPr lang="fr-FR" dirty="0" smtClean="0"/>
                <a:t>MOVEMENT</a:t>
              </a:r>
              <a:endParaRPr lang="fr-FR" dirty="0"/>
            </a:p>
          </p:txBody>
        </p:sp>
        <p:cxnSp>
          <p:nvCxnSpPr>
            <p:cNvPr id="13" name="Connecteur droit avec flèche 12"/>
            <p:cNvCxnSpPr>
              <a:stCxn id="9" idx="4"/>
              <a:endCxn id="11"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Connecteur en angle 13"/>
            <p:cNvCxnSpPr>
              <a:stCxn id="11" idx="2"/>
              <a:endCxn id="9"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ZoneTexte 14"/>
            <p:cNvSpPr txBox="1"/>
            <p:nvPr/>
          </p:nvSpPr>
          <p:spPr>
            <a:xfrm>
              <a:off x="5686070" y="1804404"/>
              <a:ext cx="1253790" cy="369332"/>
            </a:xfrm>
            <a:prstGeom prst="rect">
              <a:avLst/>
            </a:prstGeom>
            <a:noFill/>
          </p:spPr>
          <p:txBody>
            <a:bodyPr wrap="square" rtlCol="0">
              <a:spAutoFit/>
            </a:bodyPr>
            <a:lstStyle/>
            <a:p>
              <a:r>
                <a:rPr lang="fr-CA" dirty="0" err="1" smtClean="0"/>
                <a:t>Repeat</a:t>
              </a:r>
              <a:endParaRPr lang="fr-FR" dirty="0"/>
            </a:p>
          </p:txBody>
        </p:sp>
        <p:sp>
          <p:nvSpPr>
            <p:cNvPr id="16" name="Organigramme : Données 15"/>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p:cNvSpPr txBox="1"/>
            <p:nvPr/>
          </p:nvSpPr>
          <p:spPr>
            <a:xfrm>
              <a:off x="1867248" y="3993266"/>
              <a:ext cx="1440160" cy="369332"/>
            </a:xfrm>
            <a:prstGeom prst="rect">
              <a:avLst/>
            </a:prstGeom>
            <a:noFill/>
          </p:spPr>
          <p:txBody>
            <a:bodyPr wrap="square" rtlCol="0">
              <a:spAutoFit/>
            </a:bodyPr>
            <a:lstStyle/>
            <a:p>
              <a:pPr algn="ctr"/>
              <a:r>
                <a:rPr lang="en-US" b="1" dirty="0" smtClean="0"/>
                <a:t>Habitat</a:t>
              </a:r>
              <a:endParaRPr lang="en-US" b="1" dirty="0"/>
            </a:p>
          </p:txBody>
        </p:sp>
        <p:pic>
          <p:nvPicPr>
            <p:cNvPr id="18" name="Image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20" name="ZoneTexte 19"/>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52157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2144108"/>
            <a:ext cx="8596668" cy="4033886"/>
          </a:xfrm>
        </p:spPr>
        <p:txBody>
          <a:bodyPr/>
          <a:lstStyle/>
          <a:p>
            <a:r>
              <a:rPr lang="en-US" sz="2000" dirty="0"/>
              <a:t>Rules at the individual level</a:t>
            </a:r>
          </a:p>
          <a:p>
            <a:r>
              <a:rPr lang="en-US" sz="2000" dirty="0"/>
              <a:t>Emergence of patterns at the population level</a:t>
            </a:r>
          </a:p>
          <a:p>
            <a:pPr lvl="1"/>
            <a:r>
              <a:rPr lang="en-US" sz="1800" dirty="0"/>
              <a:t>E.g., migration route</a:t>
            </a:r>
          </a:p>
          <a:p>
            <a:endParaRPr lang="fr-CA" dirty="0"/>
          </a:p>
        </p:txBody>
      </p:sp>
      <p:sp>
        <p:nvSpPr>
          <p:cNvPr id="5" name="Rectangle 4"/>
          <p:cNvSpPr/>
          <p:nvPr/>
        </p:nvSpPr>
        <p:spPr>
          <a:xfrm>
            <a:off x="4368978" y="1893104"/>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p:cNvSpPr txBox="1"/>
          <p:nvPr/>
        </p:nvSpPr>
        <p:spPr>
          <a:xfrm>
            <a:off x="4361074" y="2068477"/>
            <a:ext cx="1808103" cy="369332"/>
          </a:xfrm>
          <a:prstGeom prst="rect">
            <a:avLst/>
          </a:prstGeom>
          <a:noFill/>
        </p:spPr>
        <p:txBody>
          <a:bodyPr wrap="square" rtlCol="0">
            <a:spAutoFit/>
          </a:bodyPr>
          <a:lstStyle/>
          <a:p>
            <a:pPr algn="ctr"/>
            <a:r>
              <a:rPr lang="fr-FR" b="1" dirty="0" smtClean="0"/>
              <a:t>MOVEMENT</a:t>
            </a:r>
            <a:endParaRPr lang="fr-FR" b="1" dirty="0"/>
          </a:p>
        </p:txBody>
      </p:sp>
      <p:pic>
        <p:nvPicPr>
          <p:cNvPr id="8"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3851165" y="2979653"/>
            <a:ext cx="4490606" cy="3803268"/>
          </a:xfrm>
          <a:prstGeom prst="rect">
            <a:avLst/>
          </a:prstGeom>
        </p:spPr>
      </p:pic>
    </p:spTree>
    <p:extLst>
      <p:ext uri="{BB962C8B-B14F-4D97-AF65-F5344CB8AC3E}">
        <p14:creationId xmlns:p14="http://schemas.microsoft.com/office/powerpoint/2010/main" val="107909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SE-IBM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1948185"/>
            <a:ext cx="8596668" cy="4033886"/>
          </a:xfrm>
        </p:spPr>
        <p:txBody>
          <a:bodyPr/>
          <a:lstStyle/>
          <a:p>
            <a:r>
              <a:rPr lang="en-US" sz="2000" dirty="0"/>
              <a:t>Influence of the environment in the individual’s decisions</a:t>
            </a:r>
          </a:p>
          <a:p>
            <a:endParaRPr lang="fr-CA" dirty="0"/>
          </a:p>
        </p:txBody>
      </p:sp>
      <p:grpSp>
        <p:nvGrpSpPr>
          <p:cNvPr id="22" name="Groupe 21"/>
          <p:cNvGrpSpPr/>
          <p:nvPr/>
        </p:nvGrpSpPr>
        <p:grpSpPr>
          <a:xfrm>
            <a:off x="2361977" y="2540621"/>
            <a:ext cx="4946301" cy="3889466"/>
            <a:chOff x="1647273" y="1804404"/>
            <a:chExt cx="5292587" cy="4302744"/>
          </a:xfrm>
        </p:grpSpPr>
        <p:cxnSp>
          <p:nvCxnSpPr>
            <p:cNvPr id="23" name="Connecteur droit avec flèche 22"/>
            <p:cNvCxnSpPr>
              <a:endCxn id="27" idx="1"/>
            </p:cNvCxnSpPr>
            <p:nvPr/>
          </p:nvCxnSpPr>
          <p:spPr>
            <a:xfrm>
              <a:off x="2943417" y="4142729"/>
              <a:ext cx="934550" cy="259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4" name="Ellipse 23"/>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p:cNvSpPr txBox="1"/>
            <p:nvPr/>
          </p:nvSpPr>
          <p:spPr>
            <a:xfrm>
              <a:off x="4065891" y="2733928"/>
              <a:ext cx="1440159" cy="374527"/>
            </a:xfrm>
            <a:prstGeom prst="rect">
              <a:avLst/>
            </a:prstGeom>
            <a:noFill/>
          </p:spPr>
          <p:txBody>
            <a:bodyPr wrap="square" rtlCol="0">
              <a:spAutoFit/>
            </a:bodyPr>
            <a:lstStyle/>
            <a:p>
              <a:pPr algn="ctr"/>
              <a:r>
                <a:rPr lang="fr-FR" sz="1600" dirty="0" err="1" smtClean="0"/>
                <a:t>Butterflies</a:t>
              </a:r>
              <a:endParaRPr lang="fr-FR" sz="1600" dirty="0"/>
            </a:p>
          </p:txBody>
        </p:sp>
        <p:sp>
          <p:nvSpPr>
            <p:cNvPr id="26" name="Rectangle 25"/>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ZoneTexte 26"/>
            <p:cNvSpPr txBox="1"/>
            <p:nvPr/>
          </p:nvSpPr>
          <p:spPr>
            <a:xfrm>
              <a:off x="3877967" y="3958063"/>
              <a:ext cx="1808103" cy="374527"/>
            </a:xfrm>
            <a:prstGeom prst="rect">
              <a:avLst/>
            </a:prstGeom>
            <a:noFill/>
          </p:spPr>
          <p:txBody>
            <a:bodyPr wrap="square" rtlCol="0">
              <a:spAutoFit/>
            </a:bodyPr>
            <a:lstStyle/>
            <a:p>
              <a:pPr algn="ctr"/>
              <a:r>
                <a:rPr lang="fr-FR" sz="1600" dirty="0" smtClean="0"/>
                <a:t>MOVEMENT</a:t>
              </a:r>
              <a:endParaRPr lang="fr-FR" sz="1600" dirty="0"/>
            </a:p>
          </p:txBody>
        </p:sp>
        <p:cxnSp>
          <p:nvCxnSpPr>
            <p:cNvPr id="28" name="Connecteur droit avec flèche 27"/>
            <p:cNvCxnSpPr>
              <a:stCxn id="24" idx="4"/>
              <a:endCxn id="26"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9" name="Connecteur en angle 28"/>
            <p:cNvCxnSpPr>
              <a:stCxn id="26" idx="2"/>
              <a:endCxn id="24"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ZoneTexte 29"/>
            <p:cNvSpPr txBox="1"/>
            <p:nvPr/>
          </p:nvSpPr>
          <p:spPr>
            <a:xfrm>
              <a:off x="5686070" y="1804404"/>
              <a:ext cx="1253790" cy="374527"/>
            </a:xfrm>
            <a:prstGeom prst="rect">
              <a:avLst/>
            </a:prstGeom>
            <a:noFill/>
          </p:spPr>
          <p:txBody>
            <a:bodyPr wrap="square" rtlCol="0">
              <a:spAutoFit/>
            </a:bodyPr>
            <a:lstStyle/>
            <a:p>
              <a:r>
                <a:rPr lang="fr-CA" sz="1600" dirty="0" err="1" smtClean="0"/>
                <a:t>Repeat</a:t>
              </a:r>
              <a:endParaRPr lang="fr-FR" sz="1600" dirty="0"/>
            </a:p>
          </p:txBody>
        </p:sp>
        <p:sp>
          <p:nvSpPr>
            <p:cNvPr id="31" name="Organigramme : Données 30"/>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ZoneTexte 31"/>
            <p:cNvSpPr txBox="1"/>
            <p:nvPr/>
          </p:nvSpPr>
          <p:spPr>
            <a:xfrm>
              <a:off x="1867248" y="3993266"/>
              <a:ext cx="1440159" cy="374527"/>
            </a:xfrm>
            <a:prstGeom prst="rect">
              <a:avLst/>
            </a:prstGeom>
            <a:noFill/>
          </p:spPr>
          <p:txBody>
            <a:bodyPr wrap="square" rtlCol="0">
              <a:spAutoFit/>
            </a:bodyPr>
            <a:lstStyle/>
            <a:p>
              <a:pPr algn="ctr"/>
              <a:r>
                <a:rPr lang="en-US" sz="1600" b="1" dirty="0" smtClean="0"/>
                <a:t>Habitat</a:t>
              </a:r>
              <a:endParaRPr lang="en-US" sz="1600" b="1" dirty="0"/>
            </a:p>
          </p:txBody>
        </p:sp>
        <p:pic>
          <p:nvPicPr>
            <p:cNvPr id="33" name="Image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3" name="Rectangle 2"/>
          <p:cNvSpPr/>
          <p:nvPr/>
        </p:nvSpPr>
        <p:spPr>
          <a:xfrm>
            <a:off x="2022438" y="3873251"/>
            <a:ext cx="2248348" cy="2828763"/>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44271351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4" name="ZoneTexte 3"/>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7" name="Espace réservé du contenu 2"/>
          <p:cNvSpPr>
            <a:spLocks noGrp="1"/>
          </p:cNvSpPr>
          <p:nvPr>
            <p:ph idx="1"/>
          </p:nvPr>
        </p:nvSpPr>
        <p:spPr>
          <a:xfrm>
            <a:off x="540699" y="1849821"/>
            <a:ext cx="9244432" cy="4374930"/>
          </a:xfrm>
        </p:spPr>
        <p:txBody>
          <a:bodyPr>
            <a:normAutofit/>
          </a:bodyPr>
          <a:lstStyle/>
          <a:p>
            <a:r>
              <a:rPr lang="en-US" sz="2200" dirty="0" smtClean="0"/>
              <a:t>A butterfly </a:t>
            </a:r>
            <a:r>
              <a:rPr lang="en-US" sz="2200" dirty="0"/>
              <a:t>moving uphill on a gridded landscape with a hill, one cell at the time</a:t>
            </a:r>
          </a:p>
          <a:p>
            <a:r>
              <a:rPr lang="en-US" sz="2200" dirty="0"/>
              <a:t>p = 0.5, move uphill</a:t>
            </a:r>
          </a:p>
          <a:p>
            <a:pPr lvl="1"/>
            <a:r>
              <a:rPr lang="en-US" sz="2000" dirty="0"/>
              <a:t>move to their neighboring cell with the highest elevation value</a:t>
            </a:r>
          </a:p>
          <a:p>
            <a:r>
              <a:rPr lang="en-US" sz="2200" dirty="0"/>
              <a:t>p = 0.5, move randomly</a:t>
            </a:r>
          </a:p>
          <a:p>
            <a:pPr lvl="1"/>
            <a:r>
              <a:rPr lang="en-US" sz="2000" dirty="0"/>
              <a:t>move to one of their neighboring cells without preference</a:t>
            </a:r>
          </a:p>
        </p:txBody>
      </p:sp>
    </p:spTree>
    <p:extLst>
      <p:ext uri="{BB962C8B-B14F-4D97-AF65-F5344CB8AC3E}">
        <p14:creationId xmlns:p14="http://schemas.microsoft.com/office/powerpoint/2010/main" val="628645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427472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Why</a:t>
            </a:r>
            <a:r>
              <a:rPr lang="fr-CA" dirty="0" smtClean="0"/>
              <a:t> </a:t>
            </a:r>
            <a:r>
              <a:rPr lang="fr-CA" dirty="0" err="1" smtClean="0"/>
              <a:t>NetLogoR</a:t>
            </a:r>
            <a:r>
              <a:rPr lang="fr-CA" dirty="0" smtClean="0"/>
              <a:t>?</a:t>
            </a:r>
            <a:endParaRPr lang="fr-CA" dirty="0"/>
          </a:p>
        </p:txBody>
      </p:sp>
      <p:sp>
        <p:nvSpPr>
          <p:cNvPr id="3" name="Espace réservé du contenu 2"/>
          <p:cNvSpPr>
            <a:spLocks noGrp="1"/>
          </p:cNvSpPr>
          <p:nvPr>
            <p:ph idx="1"/>
          </p:nvPr>
        </p:nvSpPr>
        <p:spPr>
          <a:xfrm>
            <a:off x="677334" y="2160589"/>
            <a:ext cx="9144398" cy="4529147"/>
          </a:xfrm>
        </p:spPr>
        <p:txBody>
          <a:bodyPr>
            <a:normAutofit lnSpcReduction="10000"/>
          </a:bodyPr>
          <a:lstStyle/>
          <a:p>
            <a:r>
              <a:rPr lang="en-US" sz="2400" dirty="0"/>
              <a:t>Benefits </a:t>
            </a:r>
            <a:r>
              <a:rPr lang="en-US" sz="2400" dirty="0" smtClean="0"/>
              <a:t>of </a:t>
            </a:r>
            <a:r>
              <a:rPr lang="en-US" sz="2400" dirty="0" err="1" smtClean="0"/>
              <a:t>NetLogo</a:t>
            </a:r>
            <a:endParaRPr lang="en-US" sz="2400" dirty="0"/>
          </a:p>
          <a:p>
            <a:pPr lvl="1"/>
            <a:r>
              <a:rPr lang="en-US" sz="2200" dirty="0"/>
              <a:t>Efficient framework</a:t>
            </a:r>
          </a:p>
          <a:p>
            <a:pPr lvl="1"/>
            <a:r>
              <a:rPr lang="en-US" sz="2200" dirty="0"/>
              <a:t>Easy and fast </a:t>
            </a:r>
            <a:r>
              <a:rPr lang="en-US" sz="2200" dirty="0" smtClean="0"/>
              <a:t>learning</a:t>
            </a:r>
          </a:p>
          <a:p>
            <a:pPr lvl="1"/>
            <a:endParaRPr lang="en-US" sz="2200" dirty="0"/>
          </a:p>
          <a:p>
            <a:r>
              <a:rPr lang="en-US" sz="2400" dirty="0"/>
              <a:t>Benefits </a:t>
            </a:r>
            <a:r>
              <a:rPr lang="en-US" sz="2400" dirty="0" smtClean="0"/>
              <a:t>of R</a:t>
            </a:r>
            <a:endParaRPr lang="en-US" sz="2400" dirty="0"/>
          </a:p>
          <a:p>
            <a:pPr lvl="1"/>
            <a:r>
              <a:rPr lang="en-US" sz="2200" dirty="0" smtClean="0"/>
              <a:t>From managing data and inputs to analyze outputs in R</a:t>
            </a:r>
          </a:p>
          <a:p>
            <a:pPr lvl="2"/>
            <a:r>
              <a:rPr lang="en-US" sz="2000" dirty="0" smtClean="0"/>
              <a:t>Reduce </a:t>
            </a:r>
            <a:r>
              <a:rPr lang="en-US" sz="2000" dirty="0"/>
              <a:t>mental switching cost between </a:t>
            </a:r>
            <a:r>
              <a:rPr lang="en-US" sz="2000" dirty="0" smtClean="0"/>
              <a:t>software </a:t>
            </a:r>
            <a:endParaRPr lang="en-US" sz="2000" dirty="0"/>
          </a:p>
          <a:p>
            <a:pPr lvl="1"/>
            <a:r>
              <a:rPr lang="en-US" sz="2200" dirty="0" smtClean="0"/>
              <a:t>Access </a:t>
            </a:r>
            <a:r>
              <a:rPr lang="en-US" sz="2200" dirty="0"/>
              <a:t>to lots of packages and </a:t>
            </a:r>
            <a:r>
              <a:rPr lang="en-US" sz="2200" dirty="0" smtClean="0"/>
              <a:t>functions</a:t>
            </a:r>
          </a:p>
          <a:p>
            <a:pPr lvl="1"/>
            <a:r>
              <a:rPr lang="en-US" sz="2200" dirty="0"/>
              <a:t>Can use multiple </a:t>
            </a:r>
            <a:r>
              <a:rPr lang="en-US" sz="2200" dirty="0" smtClean="0"/>
              <a:t>classes</a:t>
            </a:r>
          </a:p>
          <a:p>
            <a:pPr lvl="2"/>
            <a:r>
              <a:rPr lang="en-US" sz="2000" dirty="0" smtClean="0"/>
              <a:t>Raster, shapefile, list, </a:t>
            </a:r>
            <a:r>
              <a:rPr lang="en-US" sz="2000" dirty="0" err="1" smtClean="0"/>
              <a:t>dataframe</a:t>
            </a:r>
            <a:r>
              <a:rPr lang="en-US" sz="2000" dirty="0" smtClean="0"/>
              <a:t>, …</a:t>
            </a:r>
            <a:endParaRPr lang="en-US" sz="2000" dirty="0"/>
          </a:p>
          <a:p>
            <a:pPr lvl="1"/>
            <a:endParaRPr lang="en-US" sz="2200" dirty="0"/>
          </a:p>
          <a:p>
            <a:endParaRPr lang="fr-CA" dirty="0"/>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5818" y="1127184"/>
            <a:ext cx="803216" cy="803216"/>
          </a:xfrm>
          <a:prstGeom prst="rect">
            <a:avLst/>
          </a:prstGeom>
        </p:spPr>
      </p:pic>
      <p:pic>
        <p:nvPicPr>
          <p:cNvPr id="6" name="Imag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69902" y="1193113"/>
            <a:ext cx="866423" cy="671358"/>
          </a:xfrm>
          <a:prstGeom prst="rect">
            <a:avLst/>
          </a:prstGeom>
        </p:spPr>
      </p:pic>
      <p:sp>
        <p:nvSpPr>
          <p:cNvPr id="8" name="ZoneTexte 7"/>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132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4609809" y="6340190"/>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2572295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7"/>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3"/>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4"/>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39" grpId="0" animBg="1"/>
      <p:bldP spid="40" grpId="0" animBg="1"/>
      <p:bldP spid="41" grpId="0" animBg="1"/>
      <p:bldP spid="42" grpId="0" animBg="1"/>
      <p:bldP spid="43" grpId="0" animBg="1"/>
      <p:bldP spid="44" grpId="0" animBg="1"/>
      <p:bldP spid="45"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60" grpId="0" animBg="1"/>
      <p:bldP spid="61" grpId="0"/>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8" grpId="0" animBg="1"/>
      <p:bldP spid="7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768494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1" grpId="0" animBg="1"/>
      <p:bldP spid="22" grpId="0" animBg="1"/>
      <p:bldP spid="23" grpId="0" animBg="1"/>
      <p:bldP spid="24" grpId="0" animBg="1"/>
      <p:bldP spid="25" grpId="0" animBg="1"/>
      <p:bldP spid="26" grpId="0" animBg="1"/>
      <p:bldP spid="27" grpId="0" animBg="1"/>
      <p:bldP spid="28" grpId="0"/>
      <p:bldP spid="29" grpId="0"/>
      <p:bldP spid="30" grpId="0"/>
      <p:bldP spid="31" grpId="0"/>
      <p:bldP spid="32" grpId="0"/>
      <p:bldP spid="33" grpId="0"/>
      <p:bldP spid="34" grpId="0"/>
      <p:bldP spid="35" grpId="0"/>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77" grpId="0" animBg="1"/>
      <p:bldP spid="7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cxnSp>
        <p:nvCxnSpPr>
          <p:cNvPr id="74" name="Connecteur en angle 73"/>
          <p:cNvCxnSpPr/>
          <p:nvPr/>
        </p:nvCxnSpPr>
        <p:spPr>
          <a:xfrm flipH="1" flipV="1">
            <a:off x="5632836" y="2337866"/>
            <a:ext cx="42148" cy="3729714"/>
          </a:xfrm>
          <a:prstGeom prst="bentConnector3">
            <a:avLst>
              <a:gd name="adj1" fmla="val -6304895"/>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ZoneTexte 74"/>
          <p:cNvSpPr txBox="1"/>
          <p:nvPr/>
        </p:nvSpPr>
        <p:spPr>
          <a:xfrm>
            <a:off x="6151032" y="1654660"/>
            <a:ext cx="3240360" cy="646331"/>
          </a:xfrm>
          <a:prstGeom prst="rect">
            <a:avLst/>
          </a:prstGeom>
          <a:noFill/>
        </p:spPr>
        <p:txBody>
          <a:bodyPr wrap="square" rtlCol="0">
            <a:spAutoFit/>
          </a:bodyPr>
          <a:lstStyle/>
          <a:p>
            <a:r>
              <a:rPr lang="fr-CA" dirty="0" err="1" smtClean="0"/>
              <a:t>Repeat</a:t>
            </a:r>
            <a:r>
              <a:rPr lang="fr-CA" dirty="0" smtClean="0"/>
              <a:t> for </a:t>
            </a:r>
            <a:r>
              <a:rPr lang="fr-CA" dirty="0" err="1" smtClean="0"/>
              <a:t>each</a:t>
            </a:r>
            <a:r>
              <a:rPr lang="fr-CA" dirty="0" smtClean="0"/>
              <a:t> </a:t>
            </a:r>
            <a:r>
              <a:rPr lang="fr-CA" dirty="0" err="1" smtClean="0"/>
              <a:t>individual</a:t>
            </a:r>
            <a:endParaRPr lang="fr-CA" dirty="0" smtClean="0"/>
          </a:p>
          <a:p>
            <a:r>
              <a:rPr lang="fr-CA" dirty="0" smtClean="0"/>
              <a:t>At </a:t>
            </a:r>
            <a:r>
              <a:rPr lang="fr-CA" dirty="0" err="1" smtClean="0"/>
              <a:t>each</a:t>
            </a:r>
            <a:r>
              <a:rPr lang="fr-CA" dirty="0" smtClean="0"/>
              <a:t> time </a:t>
            </a:r>
            <a:r>
              <a:rPr lang="fr-CA" dirty="0" err="1" smtClean="0"/>
              <a:t>step</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392768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&lt;- 100 - </a:t>
            </a:r>
            <a:r>
              <a:rPr lang="fr-CA" sz="1500" dirty="0" err="1">
                <a:solidFill>
                  <a:schemeClr val="bg1"/>
                </a:solidFill>
                <a:latin typeface="Courier New" panose="02070309020205020404" pitchFamily="49" charset="0"/>
                <a:cs typeface="Courier New" panose="02070309020205020404" pitchFamily="49" charset="0"/>
              </a:rPr>
              <a:t>NLdist</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agents2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NLset</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val </a:t>
            </a:r>
            <a:r>
              <a:rPr lang="fr-CA" sz="1500" dirty="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plot(</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7890" y="809297"/>
            <a:ext cx="6704110" cy="6048703"/>
          </a:xfrm>
          <a:prstGeom prst="rect">
            <a:avLst/>
          </a:prstGeom>
        </p:spPr>
      </p:pic>
    </p:spTree>
    <p:extLst>
      <p:ext uri="{BB962C8B-B14F-4D97-AF65-F5344CB8AC3E}">
        <p14:creationId xmlns:p14="http://schemas.microsoft.com/office/powerpoint/2010/main" val="2618644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6"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5705" y="1072055"/>
            <a:ext cx="6516295" cy="5879249"/>
          </a:xfrm>
          <a:prstGeom prst="rect">
            <a:avLst/>
          </a:prstGeom>
        </p:spPr>
      </p:pic>
    </p:spTree>
    <p:extLst>
      <p:ext uri="{BB962C8B-B14F-4D97-AF65-F5344CB8AC3E}">
        <p14:creationId xmlns:p14="http://schemas.microsoft.com/office/powerpoint/2010/main" val="4294143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5"/>
          <p:cNvPicPr>
            <a:picLocks noChangeAspect="1"/>
          </p:cNvPicPr>
          <p:nvPr/>
        </p:nvPicPr>
        <p:blipFill rotWithShape="1">
          <a:blip r:embed="rId2">
            <a:extLst>
              <a:ext uri="{28A0092B-C50C-407E-A947-70E740481C1C}">
                <a14:useLocalDpi xmlns:a14="http://schemas.microsoft.com/office/drawing/2010/main" val="0"/>
              </a:ext>
            </a:extLst>
          </a:blip>
          <a:srcRect l="4696" t="6256" r="2922" b="5237"/>
          <a:stretch/>
        </p:blipFill>
        <p:spPr>
          <a:xfrm>
            <a:off x="6787314" y="2186153"/>
            <a:ext cx="5404687" cy="4671848"/>
          </a:xfrm>
          <a:prstGeom prst="rect">
            <a:avLst/>
          </a:prstGeom>
        </p:spPr>
      </p:pic>
    </p:spTree>
    <p:extLst>
      <p:ext uri="{BB962C8B-B14F-4D97-AF65-F5344CB8AC3E}">
        <p14:creationId xmlns:p14="http://schemas.microsoft.com/office/powerpoint/2010/main" val="2241009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9744722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19180104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70242470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for </a:t>
            </a:r>
            <a:r>
              <a:rPr lang="fr-CA" sz="1500" dirty="0">
                <a:solidFill>
                  <a:schemeClr val="tx1"/>
                </a:solidFill>
                <a:latin typeface="Courier New" panose="02070309020205020404" pitchFamily="49" charset="0"/>
                <a:cs typeface="Courier New" panose="02070309020205020404" pitchFamily="49" charset="0"/>
              </a:rPr>
              <a:t>(time in 1:100) </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16, col </a:t>
            </a:r>
            <a:r>
              <a:rPr lang="fr-CA" sz="1500" dirty="0">
                <a:solidFill>
                  <a:schemeClr val="tx1"/>
                </a:solidFill>
                <a:latin typeface="Courier New" panose="02070309020205020404" pitchFamily="49" charset="0"/>
                <a:cs typeface="Courier New" panose="02070309020205020404" pitchFamily="49" charset="0"/>
              </a:rPr>
              <a:t>=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var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a:t>
            </a:r>
          </a:p>
        </p:txBody>
      </p:sp>
      <p:pic>
        <p:nvPicPr>
          <p:cNvPr id="3"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8326346" y="3584028"/>
            <a:ext cx="3865654" cy="3273972"/>
          </a:xfrm>
          <a:prstGeom prst="rect">
            <a:avLst/>
          </a:prstGeom>
        </p:spPr>
      </p:pic>
    </p:spTree>
    <p:extLst>
      <p:ext uri="{BB962C8B-B14F-4D97-AF65-F5344CB8AC3E}">
        <p14:creationId xmlns:p14="http://schemas.microsoft.com/office/powerpoint/2010/main" val="2322904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3379" y="1657033"/>
            <a:ext cx="10234434" cy="3948381"/>
          </a:xfrm>
          <a:prstGeom prst="rect">
            <a:avLst/>
          </a:prstGeom>
        </p:spPr>
      </p:pic>
      <p:sp>
        <p:nvSpPr>
          <p:cNvPr id="6" name="Rectangle 5"/>
          <p:cNvSpPr/>
          <p:nvPr/>
        </p:nvSpPr>
        <p:spPr>
          <a:xfrm>
            <a:off x="8030283" y="6488668"/>
            <a:ext cx="4161717" cy="369332"/>
          </a:xfrm>
          <a:prstGeom prst="rect">
            <a:avLst/>
          </a:prstGeom>
          <a:solidFill>
            <a:schemeClr val="bg1"/>
          </a:solidFill>
        </p:spPr>
        <p:txBody>
          <a:bodyPr wrap="none">
            <a:spAutoFit/>
          </a:bodyPr>
          <a:lstStyle/>
          <a:p>
            <a:r>
              <a:rPr lang="fr-FR" dirty="0"/>
              <a:t> </a:t>
            </a:r>
            <a:r>
              <a:rPr lang="fr-FR" dirty="0">
                <a:hlinkClick r:id="rId3"/>
              </a:rPr>
              <a:t>https://doi.org/10.1111/ecog.04516</a:t>
            </a:r>
            <a:endParaRPr lang="fr-FR" dirty="0"/>
          </a:p>
        </p:txBody>
      </p:sp>
    </p:spTree>
    <p:extLst>
      <p:ext uri="{BB962C8B-B14F-4D97-AF65-F5344CB8AC3E}">
        <p14:creationId xmlns:p14="http://schemas.microsoft.com/office/powerpoint/2010/main" val="428863004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a:t>
            </a:r>
            <a:r>
              <a:rPr lang="fr-CA" dirty="0" err="1" smtClean="0"/>
              <a:t>exercise</a:t>
            </a:r>
            <a:endParaRPr lang="fr-CA" dirty="0"/>
          </a:p>
        </p:txBody>
      </p:sp>
      <p:sp>
        <p:nvSpPr>
          <p:cNvPr id="4" name="Espace réservé du contenu 3"/>
          <p:cNvSpPr>
            <a:spLocks noGrp="1"/>
          </p:cNvSpPr>
          <p:nvPr>
            <p:ph idx="1"/>
          </p:nvPr>
        </p:nvSpPr>
        <p:spPr>
          <a:xfrm>
            <a:off x="677334" y="2667895"/>
            <a:ext cx="10467588" cy="3373467"/>
          </a:xfrm>
        </p:spPr>
        <p:txBody>
          <a:bodyPr/>
          <a:lstStyle/>
          <a:p>
            <a:r>
              <a:rPr lang="en-US" dirty="0" smtClean="0"/>
              <a:t>Butterflies are 50 instead of 3</a:t>
            </a:r>
          </a:p>
          <a:p>
            <a:r>
              <a:rPr lang="en-US" dirty="0" smtClean="0"/>
              <a:t>They start at the top of the hill</a:t>
            </a:r>
          </a:p>
          <a:p>
            <a:r>
              <a:rPr lang="en-US" dirty="0"/>
              <a:t>They </a:t>
            </a:r>
            <a:r>
              <a:rPr lang="en-US" dirty="0" smtClean="0"/>
              <a:t>follow the </a:t>
            </a:r>
            <a:r>
              <a:rPr lang="en-US" dirty="0"/>
              <a:t>same movement pattern </a:t>
            </a:r>
            <a:r>
              <a:rPr lang="en-US" dirty="0" smtClean="0"/>
              <a:t>but they fly downhill</a:t>
            </a:r>
          </a:p>
          <a:p>
            <a:endParaRPr lang="en-US" dirty="0"/>
          </a:p>
          <a:p>
            <a:pPr lvl="1"/>
            <a:endParaRPr lang="en-US" dirty="0" smtClean="0"/>
          </a:p>
          <a:p>
            <a:pPr lvl="1"/>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849" y="1588224"/>
            <a:ext cx="949108" cy="735427"/>
          </a:xfrm>
          <a:prstGeom prst="rect">
            <a:avLst/>
          </a:prstGeom>
        </p:spPr>
      </p:pic>
    </p:spTree>
    <p:extLst>
      <p:ext uri="{BB962C8B-B14F-4D97-AF65-F5344CB8AC3E}">
        <p14:creationId xmlns:p14="http://schemas.microsoft.com/office/powerpoint/2010/main" val="272881717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a:r>
            <a:br>
              <a:rPr lang="en-US" dirty="0" smtClean="0"/>
            </a:br>
            <a:r>
              <a:rPr lang="en-US" dirty="0" smtClean="0"/>
              <a:t>A more complex model</a:t>
            </a:r>
            <a:endParaRPr lang="fr-CA" dirty="0"/>
          </a:p>
        </p:txBody>
      </p:sp>
    </p:spTree>
    <p:extLst>
      <p:ext uri="{BB962C8B-B14F-4D97-AF65-F5344CB8AC3E}">
        <p14:creationId xmlns:p14="http://schemas.microsoft.com/office/powerpoint/2010/main" val="301011075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138586428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90839" y="-10078"/>
            <a:ext cx="6810323" cy="6878156"/>
          </a:xfrm>
        </p:spPr>
      </p:pic>
    </p:spTree>
    <p:extLst>
      <p:ext uri="{BB962C8B-B14F-4D97-AF65-F5344CB8AC3E}">
        <p14:creationId xmlns:p14="http://schemas.microsoft.com/office/powerpoint/2010/main" val="36112891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p>
          <a:p>
            <a:pPr lvl="1"/>
            <a:r>
              <a:rPr lang="en-US" sz="2000" dirty="0" smtClean="0"/>
              <a:t>Interactions individual/landscape</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354863590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79627" y="-21401"/>
            <a:ext cx="6832747" cy="6900803"/>
          </a:xfrm>
        </p:spPr>
      </p:pic>
    </p:spTree>
    <p:extLst>
      <p:ext uri="{BB962C8B-B14F-4D97-AF65-F5344CB8AC3E}">
        <p14:creationId xmlns:p14="http://schemas.microsoft.com/office/powerpoint/2010/main" val="226732718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individual/individual</a:t>
            </a:r>
          </a:p>
          <a:p>
            <a:pPr lvl="1"/>
            <a:r>
              <a:rPr lang="en-US" sz="2000" dirty="0"/>
              <a:t>Interactions individual/landscape</a:t>
            </a:r>
          </a:p>
          <a:p>
            <a:endParaRPr lang="fr-CA" sz="2400" dirty="0" smtClean="0"/>
          </a:p>
          <a:p>
            <a:r>
              <a:rPr lang="fr-CA" sz="2400" dirty="0" smtClean="0"/>
              <a:t>Full model </a:t>
            </a:r>
            <a:r>
              <a:rPr lang="fr-CA" sz="2400" dirty="0" err="1" smtClean="0"/>
              <a:t>available</a:t>
            </a:r>
            <a:r>
              <a:rPr lang="fr-CA" sz="2400" dirty="0" smtClean="0"/>
              <a:t> </a:t>
            </a:r>
            <a:r>
              <a:rPr lang="fr-CA" sz="2400" dirty="0" err="1" smtClean="0"/>
              <a:t>when</a:t>
            </a:r>
            <a:r>
              <a:rPr lang="fr-CA" sz="2400" dirty="0" smtClean="0"/>
              <a:t> </a:t>
            </a:r>
            <a:r>
              <a:rPr lang="fr-CA" sz="2400" dirty="0" err="1" smtClean="0"/>
              <a:t>downloading</a:t>
            </a:r>
            <a:r>
              <a:rPr lang="fr-CA" sz="2400" dirty="0" smtClean="0"/>
              <a:t> </a:t>
            </a:r>
            <a:r>
              <a:rPr lang="fr-CA" sz="2400" dirty="0" err="1" smtClean="0"/>
              <a:t>NetLogoR</a:t>
            </a:r>
            <a:endParaRPr lang="fr-CA" sz="2400" dirty="0" smtClean="0"/>
          </a:p>
          <a:p>
            <a:r>
              <a:rPr lang="fr-CA" sz="2400" dirty="0" err="1" smtClean="0"/>
              <a:t>Let’s</a:t>
            </a:r>
            <a:r>
              <a:rPr lang="fr-CA" sz="2400" dirty="0" smtClean="0"/>
              <a:t> look at a </a:t>
            </a:r>
            <a:r>
              <a:rPr lang="fr-CA" sz="2400" dirty="0" err="1" smtClean="0"/>
              <a:t>simpler</a:t>
            </a:r>
            <a:r>
              <a:rPr lang="fr-CA" sz="2400" dirty="0" smtClean="0"/>
              <a:t> version</a:t>
            </a:r>
            <a:endParaRPr lang="fr-CA" sz="2400"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79227" y="5557795"/>
            <a:ext cx="874270" cy="677438"/>
          </a:xfrm>
          <a:prstGeom prst="rect">
            <a:avLst/>
          </a:prstGeom>
        </p:spPr>
      </p:pic>
    </p:spTree>
    <p:extLst>
      <p:ext uri="{BB962C8B-B14F-4D97-AF65-F5344CB8AC3E}">
        <p14:creationId xmlns:p14="http://schemas.microsoft.com/office/powerpoint/2010/main" val="325721471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References</a:t>
            </a:r>
            <a:endParaRPr lang="fr-CA" dirty="0"/>
          </a:p>
        </p:txBody>
      </p:sp>
      <p:sp>
        <p:nvSpPr>
          <p:cNvPr id="3" name="Espace réservé du contenu 2"/>
          <p:cNvSpPr>
            <a:spLocks noGrp="1"/>
          </p:cNvSpPr>
          <p:nvPr>
            <p:ph idx="1"/>
          </p:nvPr>
        </p:nvSpPr>
        <p:spPr>
          <a:xfrm>
            <a:off x="441065" y="1420009"/>
            <a:ext cx="11413862" cy="5056095"/>
          </a:xfrm>
        </p:spPr>
        <p:txBody>
          <a:bodyPr>
            <a:normAutofit/>
          </a:bodyPr>
          <a:lstStyle/>
          <a:p>
            <a:pPr>
              <a:spcBef>
                <a:spcPts val="0"/>
              </a:spcBef>
            </a:pPr>
            <a:r>
              <a:rPr lang="fr-CA" b="1" u="sng" dirty="0" err="1" smtClean="0"/>
              <a:t>NetLogoR</a:t>
            </a:r>
            <a:endParaRPr lang="fr-CA" b="1" u="sng" dirty="0"/>
          </a:p>
          <a:p>
            <a:pPr>
              <a:spcBef>
                <a:spcPts val="0"/>
              </a:spcBef>
            </a:pPr>
            <a:r>
              <a:rPr lang="fr-CA" dirty="0" err="1"/>
              <a:t>Bauduin</a:t>
            </a:r>
            <a:r>
              <a:rPr lang="fr-CA" dirty="0"/>
              <a:t> S, </a:t>
            </a:r>
            <a:r>
              <a:rPr lang="fr-CA" dirty="0" err="1"/>
              <a:t>McIntire</a:t>
            </a:r>
            <a:r>
              <a:rPr lang="fr-CA" dirty="0"/>
              <a:t> EJB, </a:t>
            </a:r>
            <a:r>
              <a:rPr lang="fr-CA" dirty="0" err="1"/>
              <a:t>Chubaty</a:t>
            </a:r>
            <a:r>
              <a:rPr lang="fr-CA" dirty="0"/>
              <a:t> AM. 2019. </a:t>
            </a:r>
            <a:r>
              <a:rPr lang="fr-CA" dirty="0" err="1"/>
              <a:t>NetLogoR</a:t>
            </a:r>
            <a:r>
              <a:rPr lang="fr-CA" dirty="0"/>
              <a:t>: a package to </a:t>
            </a:r>
            <a:r>
              <a:rPr lang="fr-CA" dirty="0" err="1"/>
              <a:t>build</a:t>
            </a:r>
            <a:r>
              <a:rPr lang="fr-CA" dirty="0"/>
              <a:t> and </a:t>
            </a:r>
            <a:r>
              <a:rPr lang="fr-CA" dirty="0" err="1"/>
              <a:t>run</a:t>
            </a:r>
            <a:r>
              <a:rPr lang="fr-CA" dirty="0"/>
              <a:t> </a:t>
            </a:r>
            <a:r>
              <a:rPr lang="fr-CA" dirty="0" err="1"/>
              <a:t>spatially</a:t>
            </a:r>
            <a:r>
              <a:rPr lang="fr-CA" dirty="0"/>
              <a:t> explicit agent‐</a:t>
            </a:r>
            <a:r>
              <a:rPr lang="fr-CA" dirty="0" err="1"/>
              <a:t>based</a:t>
            </a:r>
            <a:r>
              <a:rPr lang="fr-CA" dirty="0"/>
              <a:t> </a:t>
            </a:r>
            <a:r>
              <a:rPr lang="fr-CA" dirty="0" err="1"/>
              <a:t>models</a:t>
            </a:r>
            <a:r>
              <a:rPr lang="fr-CA" dirty="0"/>
              <a:t> in R. </a:t>
            </a:r>
            <a:r>
              <a:rPr lang="fr-CA" dirty="0" err="1"/>
              <a:t>Ecography</a:t>
            </a:r>
            <a:r>
              <a:rPr lang="fr-CA" dirty="0"/>
              <a:t> 42:1841–1849.</a:t>
            </a:r>
          </a:p>
          <a:p>
            <a:pPr>
              <a:spcBef>
                <a:spcPts val="0"/>
              </a:spcBef>
            </a:pPr>
            <a:endParaRPr lang="fr-CA" dirty="0"/>
          </a:p>
          <a:p>
            <a:pPr>
              <a:spcBef>
                <a:spcPts val="0"/>
              </a:spcBef>
            </a:pPr>
            <a:r>
              <a:rPr lang="fr-CA" b="1" u="sng" dirty="0" err="1"/>
              <a:t>NetLogo</a:t>
            </a:r>
            <a:endParaRPr lang="fr-CA" b="1" u="sng" dirty="0"/>
          </a:p>
          <a:p>
            <a:pPr>
              <a:spcBef>
                <a:spcPts val="0"/>
              </a:spcBef>
            </a:pPr>
            <a:r>
              <a:rPr lang="en-US" dirty="0" err="1" smtClean="0"/>
              <a:t>Wilensky</a:t>
            </a:r>
            <a:r>
              <a:rPr lang="en-US" dirty="0" smtClean="0"/>
              <a:t> </a:t>
            </a:r>
            <a:r>
              <a:rPr lang="en-US" dirty="0"/>
              <a:t>U. 1999. </a:t>
            </a:r>
            <a:r>
              <a:rPr lang="en-US" dirty="0" err="1"/>
              <a:t>NetLogo</a:t>
            </a:r>
            <a:r>
              <a:rPr lang="en-US" dirty="0"/>
              <a:t>. Center for Connected Learning and Computer-Based Modeling, Northwestern University, Evanston, IL. Available from http://ccl.northwestern.edu/netlogo/.</a:t>
            </a:r>
          </a:p>
          <a:p>
            <a:pPr>
              <a:spcBef>
                <a:spcPts val="0"/>
              </a:spcBef>
            </a:pPr>
            <a:endParaRPr lang="fr-CA" dirty="0"/>
          </a:p>
          <a:p>
            <a:pPr>
              <a:spcBef>
                <a:spcPts val="0"/>
              </a:spcBef>
            </a:pPr>
            <a:endParaRPr lang="fr-CA" dirty="0"/>
          </a:p>
        </p:txBody>
      </p:sp>
    </p:spTree>
    <p:extLst>
      <p:ext uri="{BB962C8B-B14F-4D97-AF65-F5344CB8AC3E}">
        <p14:creationId xmlns:p14="http://schemas.microsoft.com/office/powerpoint/2010/main" val="35637263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587063"/>
            <a:ext cx="8596668" cy="4454300"/>
          </a:xfrm>
        </p:spPr>
        <p:txBody>
          <a:bodyPr>
            <a:normAutofit fontScale="92500" lnSpcReduction="10000"/>
          </a:bodyPr>
          <a:lstStyle/>
          <a:p>
            <a:r>
              <a:rPr lang="fr-CA" sz="2400" dirty="0" err="1" smtClean="0"/>
              <a:t>Available</a:t>
            </a:r>
            <a:r>
              <a:rPr lang="fr-CA" sz="2400" dirty="0" smtClean="0"/>
              <a:t> on CRAN</a:t>
            </a:r>
          </a:p>
          <a:p>
            <a:pPr lvl="1"/>
            <a:r>
              <a:rPr lang="fr-CA" sz="2200" dirty="0" err="1"/>
              <a:t>install.packages</a:t>
            </a:r>
            <a:r>
              <a:rPr lang="fr-CA" sz="2200" dirty="0"/>
              <a:t>("</a:t>
            </a:r>
            <a:r>
              <a:rPr lang="fr-CA" sz="2200" dirty="0" err="1"/>
              <a:t>NetLogoR</a:t>
            </a:r>
            <a:r>
              <a:rPr lang="fr-CA" sz="2200" dirty="0" smtClean="0"/>
              <a:t>")</a:t>
            </a:r>
          </a:p>
          <a:p>
            <a:pPr lvl="1"/>
            <a:endParaRPr lang="fr-CA" sz="2200" dirty="0"/>
          </a:p>
          <a:p>
            <a:r>
              <a:rPr lang="fr-CA" sz="2400" dirty="0" smtClean="0"/>
              <a:t>And on </a:t>
            </a:r>
            <a:r>
              <a:rPr lang="fr-CA" sz="2400" dirty="0" err="1" smtClean="0"/>
              <a:t>GitHub</a:t>
            </a:r>
            <a:endParaRPr lang="fr-CA" sz="2400" dirty="0" smtClean="0"/>
          </a:p>
          <a:p>
            <a:pPr lvl="1"/>
            <a:r>
              <a:rPr lang="fr-FR" sz="2000" dirty="0" err="1" smtClean="0"/>
              <a:t>install.packages</a:t>
            </a:r>
            <a:r>
              <a:rPr lang="fr-FR" sz="2000" dirty="0"/>
              <a:t>("</a:t>
            </a:r>
            <a:r>
              <a:rPr lang="fr-FR" sz="2000" dirty="0" err="1"/>
              <a:t>devtools</a:t>
            </a:r>
            <a:r>
              <a:rPr lang="fr-FR" sz="2000" dirty="0"/>
              <a:t>") </a:t>
            </a:r>
            <a:r>
              <a:rPr lang="fr-FR" sz="2000" dirty="0" err="1"/>
              <a:t>devtools</a:t>
            </a:r>
            <a:r>
              <a:rPr lang="fr-FR" sz="2000" dirty="0"/>
              <a:t>::</a:t>
            </a:r>
            <a:r>
              <a:rPr lang="fr-FR" sz="2000" dirty="0" err="1"/>
              <a:t>install_github</a:t>
            </a:r>
            <a:r>
              <a:rPr lang="fr-FR" sz="2000" dirty="0"/>
              <a:t>("</a:t>
            </a:r>
            <a:r>
              <a:rPr lang="fr-FR" sz="2000" dirty="0" err="1"/>
              <a:t>PredictiveEcology</a:t>
            </a:r>
            <a:r>
              <a:rPr lang="fr-FR" sz="2000" dirty="0"/>
              <a:t>/</a:t>
            </a:r>
            <a:r>
              <a:rPr lang="fr-FR" sz="2000" dirty="0" err="1"/>
              <a:t>NetLogoR</a:t>
            </a:r>
            <a:r>
              <a:rPr lang="fr-FR" sz="2000" dirty="0"/>
              <a:t>")</a:t>
            </a:r>
            <a:endParaRPr lang="fr-CA" sz="2000" dirty="0"/>
          </a:p>
          <a:p>
            <a:pPr lvl="1"/>
            <a:r>
              <a:rPr lang="fr-CA" sz="2200" dirty="0" smtClean="0">
                <a:hlinkClick r:id="rId2"/>
              </a:rPr>
              <a:t>https</a:t>
            </a:r>
            <a:r>
              <a:rPr lang="fr-CA" sz="2200" dirty="0">
                <a:hlinkClick r:id="rId2"/>
              </a:rPr>
              <a:t>://</a:t>
            </a:r>
            <a:r>
              <a:rPr lang="fr-CA" sz="2200" dirty="0" smtClean="0">
                <a:hlinkClick r:id="rId2"/>
              </a:rPr>
              <a:t>github.com/PredictiveEcology/NetLogoR</a:t>
            </a:r>
            <a:endParaRPr lang="fr-CA" sz="2200" dirty="0" smtClean="0"/>
          </a:p>
          <a:p>
            <a:pPr lvl="1"/>
            <a:r>
              <a:rPr lang="fr-CA" sz="2200" dirty="0" smtClean="0"/>
              <a:t>Issues </a:t>
            </a:r>
            <a:r>
              <a:rPr lang="fr-CA" sz="2200" dirty="0" err="1" smtClean="0"/>
              <a:t>can</a:t>
            </a:r>
            <a:r>
              <a:rPr lang="fr-CA" sz="2200" dirty="0" smtClean="0"/>
              <a:t> </a:t>
            </a:r>
            <a:r>
              <a:rPr lang="fr-CA" sz="2200" dirty="0" err="1" smtClean="0"/>
              <a:t>be</a:t>
            </a:r>
            <a:r>
              <a:rPr lang="fr-CA" sz="2200" dirty="0" smtClean="0"/>
              <a:t> </a:t>
            </a:r>
            <a:r>
              <a:rPr lang="fr-CA" sz="2200" dirty="0" err="1" smtClean="0"/>
              <a:t>opened</a:t>
            </a:r>
            <a:endParaRPr lang="fr-CA" sz="2200" dirty="0" smtClean="0"/>
          </a:p>
          <a:p>
            <a:pPr lvl="1"/>
            <a:endParaRPr lang="fr-CA" sz="2200" dirty="0"/>
          </a:p>
          <a:p>
            <a:r>
              <a:rPr lang="fr-CA" sz="2400" dirty="0" smtClean="0"/>
              <a:t>Google group for </a:t>
            </a:r>
            <a:r>
              <a:rPr lang="fr-CA" sz="2400" dirty="0" err="1" smtClean="0"/>
              <a:t>users</a:t>
            </a:r>
            <a:endParaRPr lang="fr-CA" sz="2400" dirty="0" smtClean="0"/>
          </a:p>
          <a:p>
            <a:pPr lvl="1"/>
            <a:r>
              <a:rPr lang="fr-CA" sz="2200" dirty="0">
                <a:hlinkClick r:id="rId3"/>
              </a:rPr>
              <a:t>https://</a:t>
            </a:r>
            <a:r>
              <a:rPr lang="fr-CA" sz="2200" dirty="0" smtClean="0">
                <a:hlinkClick r:id="rId3"/>
              </a:rPr>
              <a:t>groups.google.com/g/netlogor</a:t>
            </a:r>
            <a:endParaRPr lang="fr-CA" sz="2200" dirty="0" smtClean="0"/>
          </a:p>
        </p:txBody>
      </p:sp>
    </p:spTree>
    <p:extLst>
      <p:ext uri="{BB962C8B-B14F-4D97-AF65-F5344CB8AC3E}">
        <p14:creationId xmlns:p14="http://schemas.microsoft.com/office/powerpoint/2010/main" val="6972315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smtClean="0"/>
              <a:t>Let’s start coding some IBM</a:t>
            </a:r>
            <a:endParaRPr lang="fr-CA" dirty="0"/>
          </a:p>
        </p:txBody>
      </p:sp>
    </p:spTree>
    <p:extLst>
      <p:ext uri="{BB962C8B-B14F-4D97-AF65-F5344CB8AC3E}">
        <p14:creationId xmlns:p14="http://schemas.microsoft.com/office/powerpoint/2010/main" val="9934181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Forest model</a:t>
            </a:r>
            <a:endParaRPr lang="fr-CA" dirty="0"/>
          </a:p>
        </p:txBody>
      </p:sp>
      <p:sp>
        <p:nvSpPr>
          <p:cNvPr id="3" name="Espace réservé du contenu 2"/>
          <p:cNvSpPr>
            <a:spLocks noGrp="1"/>
          </p:cNvSpPr>
          <p:nvPr>
            <p:ph idx="1"/>
          </p:nvPr>
        </p:nvSpPr>
        <p:spPr>
          <a:xfrm>
            <a:off x="677334" y="2407719"/>
            <a:ext cx="8596668" cy="3880773"/>
          </a:xfrm>
        </p:spPr>
        <p:txBody>
          <a:bodyPr/>
          <a:lstStyle/>
          <a:p>
            <a:r>
              <a:rPr lang="en-US" dirty="0" smtClean="0"/>
              <a:t>Create a forest with trees</a:t>
            </a:r>
          </a:p>
          <a:p>
            <a:r>
              <a:rPr lang="en-US" dirty="0" smtClean="0"/>
              <a:t>Trees grow (aging process)</a:t>
            </a:r>
          </a:p>
          <a:p>
            <a:r>
              <a:rPr lang="en-US" dirty="0" smtClean="0"/>
              <a:t>Some trees are cut (mortality process)</a:t>
            </a:r>
          </a:p>
          <a:p>
            <a:endParaRPr lang="en-US" dirty="0"/>
          </a:p>
          <a:p>
            <a:r>
              <a:rPr lang="en-US" dirty="0" smtClean="0"/>
              <a:t>Demo in R</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7144"/>
            <a:ext cx="866423" cy="671358"/>
          </a:xfrm>
          <a:prstGeom prst="rect">
            <a:avLst/>
          </a:prstGeom>
        </p:spPr>
      </p:pic>
    </p:spTree>
    <p:extLst>
      <p:ext uri="{BB962C8B-B14F-4D97-AF65-F5344CB8AC3E}">
        <p14:creationId xmlns:p14="http://schemas.microsoft.com/office/powerpoint/2010/main" val="37084619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Population model</a:t>
            </a:r>
            <a:endParaRPr lang="fr-CA" dirty="0"/>
          </a:p>
        </p:txBody>
      </p:sp>
      <p:sp>
        <p:nvSpPr>
          <p:cNvPr id="3" name="Espace réservé du contenu 2"/>
          <p:cNvSpPr>
            <a:spLocks noGrp="1"/>
          </p:cNvSpPr>
          <p:nvPr>
            <p:ph idx="1"/>
          </p:nvPr>
        </p:nvSpPr>
        <p:spPr>
          <a:xfrm>
            <a:off x="677334" y="2429531"/>
            <a:ext cx="8596668" cy="3880773"/>
          </a:xfrm>
        </p:spPr>
        <p:txBody>
          <a:bodyPr/>
          <a:lstStyle/>
          <a:p>
            <a:r>
              <a:rPr lang="en-US" dirty="0" smtClean="0"/>
              <a:t>Create a population of mouse</a:t>
            </a:r>
          </a:p>
          <a:p>
            <a:r>
              <a:rPr lang="en-US" dirty="0" smtClean="0"/>
              <a:t>Move the mice around (movement process)</a:t>
            </a:r>
          </a:p>
          <a:p>
            <a:r>
              <a:rPr lang="en-US" dirty="0" smtClean="0"/>
              <a:t>Mice age (aging process)</a:t>
            </a:r>
          </a:p>
          <a:p>
            <a:r>
              <a:rPr lang="en-US" dirty="0" smtClean="0"/>
              <a:t>Some reproduce (reproduction process)</a:t>
            </a:r>
          </a:p>
          <a:p>
            <a:r>
              <a:rPr lang="en-US" dirty="0" smtClean="0"/>
              <a:t>Some die (mortality process)</a:t>
            </a:r>
          </a:p>
          <a:p>
            <a:endParaRPr lang="en-US" dirty="0"/>
          </a:p>
          <a:p>
            <a:r>
              <a:rPr lang="en-US" dirty="0" smtClean="0"/>
              <a:t>Demo in R</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9231"/>
            <a:ext cx="866423" cy="671358"/>
          </a:xfrm>
          <a:prstGeom prst="rect">
            <a:avLst/>
          </a:prstGeom>
        </p:spPr>
      </p:pic>
    </p:spTree>
    <p:extLst>
      <p:ext uri="{BB962C8B-B14F-4D97-AF65-F5344CB8AC3E}">
        <p14:creationId xmlns:p14="http://schemas.microsoft.com/office/powerpoint/2010/main" val="1476179733"/>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te">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2133</TotalTime>
  <Words>4067</Words>
  <Application>Microsoft Office PowerPoint</Application>
  <PresentationFormat>Personnalisé</PresentationFormat>
  <Paragraphs>746</Paragraphs>
  <Slides>57</Slides>
  <Notes>0</Notes>
  <HiddenSlides>0</HiddenSlides>
  <MMClips>0</MMClips>
  <ScaleCrop>false</ScaleCrop>
  <HeadingPairs>
    <vt:vector size="4" baseType="variant">
      <vt:variant>
        <vt:lpstr>Thème</vt:lpstr>
      </vt:variant>
      <vt:variant>
        <vt:i4>1</vt:i4>
      </vt:variant>
      <vt:variant>
        <vt:lpstr>Titres des diapositives</vt:lpstr>
      </vt:variant>
      <vt:variant>
        <vt:i4>57</vt:i4>
      </vt:variant>
    </vt:vector>
  </HeadingPairs>
  <TitlesOfParts>
    <vt:vector size="58" baseType="lpstr">
      <vt:lpstr>Facette</vt:lpstr>
      <vt:lpstr>Individual-based models &amp; Spatially explicit individual-based models with NetLogoR</vt:lpstr>
      <vt:lpstr>NetLogoR</vt:lpstr>
      <vt:lpstr>What is NetLogoR?</vt:lpstr>
      <vt:lpstr>Why NetLogoR?</vt:lpstr>
      <vt:lpstr>NetLogoR</vt:lpstr>
      <vt:lpstr>NetLogoR</vt:lpstr>
      <vt:lpstr>Let’s start coding some IBM</vt:lpstr>
      <vt:lpstr>Forest model</vt:lpstr>
      <vt:lpstr>Population model</vt:lpstr>
      <vt:lpstr>NetLogoR in details</vt:lpstr>
      <vt:lpstr>NetLogoR</vt:lpstr>
      <vt:lpstr>Main steps to build an IBM with NetLogoR</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 exercise </vt:lpstr>
      <vt:lpstr>R class for the mobile agents: agentMatrix</vt:lpstr>
      <vt:lpstr>R class for the mobile agents: agentMatrix</vt:lpstr>
      <vt:lpstr>R class for the mobile agents: agentMatrix</vt:lpstr>
      <vt:lpstr>R class for the mobile agents: agentMatrix - exercise</vt:lpstr>
      <vt:lpstr>Agents: turtles or patches</vt:lpstr>
      <vt:lpstr>Agentset</vt:lpstr>
      <vt:lpstr>Agentset for turtles</vt:lpstr>
      <vt:lpstr>Functions</vt:lpstr>
      <vt:lpstr>Functions</vt:lpstr>
      <vt:lpstr>Functions</vt:lpstr>
      <vt:lpstr>Functions</vt:lpstr>
      <vt:lpstr>Functions</vt:lpstr>
      <vt:lpstr>Functions</vt:lpstr>
      <vt:lpstr>Functions</vt:lpstr>
      <vt:lpstr>NetLogoR</vt:lpstr>
      <vt:lpstr>Butterfly hilltopping</vt:lpstr>
      <vt:lpstr>Butterfly hilltopping = IBM</vt:lpstr>
      <vt:lpstr>Butterfly hilltopping = SE-IBM</vt:lpstr>
      <vt:lpstr>Butterfly hilltopping</vt:lpstr>
      <vt:lpstr>Butterfly hilltopping</vt:lpstr>
      <vt:lpstr>Butterfly hilltopping</vt:lpstr>
      <vt:lpstr>Butterfly hilltopping</vt:lpstr>
      <vt:lpstr>Butterfly hilltopping</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Butterfly hilltopping - exercise</vt:lpstr>
      <vt:lpstr>NetLogoR A more complex model</vt:lpstr>
      <vt:lpstr>Wolf Sheep Predation</vt:lpstr>
      <vt:lpstr>Présentation PowerPoint</vt:lpstr>
      <vt:lpstr>Wolf Sheep Predation</vt:lpstr>
      <vt:lpstr>Présentation PowerPoint</vt:lpstr>
      <vt:lpstr>Wolf Sheep Predation</vt:lpstr>
      <vt:lpstr>References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Spatially explicit individual-based modelling (SE-IBM) with NetLogoR</dc:title>
  <dc:creator>Sarah BAUDUIN</dc:creator>
  <cp:lastModifiedBy>BAUDUIN Sarah</cp:lastModifiedBy>
  <cp:revision>175</cp:revision>
  <dcterms:created xsi:type="dcterms:W3CDTF">2020-11-20T15:15:45Z</dcterms:created>
  <dcterms:modified xsi:type="dcterms:W3CDTF">2021-06-08T06:44:30Z</dcterms:modified>
</cp:coreProperties>
</file>

<file path=docProps/thumbnail.jpeg>
</file>